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</p:sldIdLst>
  <p:sldSz cx="15119350" cy="10691813"/>
  <p:notesSz cx="9925050" cy="14351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4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desplazar la diapositiva</a:t>
            </a: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20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12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&lt;cabecera&gt;</a:t>
            </a:r>
          </a:p>
        </p:txBody>
      </p:sp>
      <p:sp>
        <p:nvSpPr>
          <p:cNvPr id="12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s-ES" sz="1400" b="0" strike="noStrike" spc="-1">
                <a:latin typeface="Times New Roman"/>
              </a:rPr>
              <a:t>&lt;fecha/hora&gt;</a:t>
            </a:r>
          </a:p>
        </p:txBody>
      </p:sp>
      <p:sp>
        <p:nvSpPr>
          <p:cNvPr id="12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s-ES" sz="14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12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CB8ED24C-59C0-43F8-9E68-EC7CDC363E20}" type="slidenum">
              <a:rPr lang="es-ES" sz="1400" b="0" strike="noStrike" spc="-1">
                <a:latin typeface="Times New Roman"/>
              </a:rPr>
              <a:t>‹Nº›</a:t>
            </a:fld>
            <a:endParaRPr lang="es-E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13206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2700" y="1663700"/>
            <a:ext cx="6359525" cy="4498975"/>
          </a:xfrm>
          <a:prstGeom prst="rect">
            <a:avLst/>
          </a:prstGeom>
        </p:spPr>
      </p:sp>
      <p:sp>
        <p:nvSpPr>
          <p:cNvPr id="752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53" name="CustomShape 3"/>
          <p:cNvSpPr/>
          <p:nvPr/>
        </p:nvSpPr>
        <p:spPr>
          <a:xfrm>
            <a:off x="5055480" y="1265652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601B6EAC-3756-453C-8986-B82208CB497C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3</a:t>
            </a:fld>
            <a:endParaRPr lang="es-ES" sz="2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75910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1113" y="1663700"/>
            <a:ext cx="6362700" cy="4500563"/>
          </a:xfrm>
          <a:prstGeom prst="rect">
            <a:avLst/>
          </a:prstGeom>
        </p:spPr>
      </p:sp>
      <p:sp>
        <p:nvSpPr>
          <p:cNvPr id="755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56" name="CustomShape 3"/>
          <p:cNvSpPr/>
          <p:nvPr/>
        </p:nvSpPr>
        <p:spPr>
          <a:xfrm>
            <a:off x="5055480" y="1265868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3B26313C-5B2E-4B8F-88D6-9226EBBDA2DF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4</a:t>
            </a:fld>
            <a:endParaRPr lang="es-ES" sz="2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0751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2700" y="1663700"/>
            <a:ext cx="6359525" cy="4498975"/>
          </a:xfrm>
          <a:prstGeom prst="rect">
            <a:avLst/>
          </a:prstGeom>
        </p:spPr>
      </p:sp>
      <p:sp>
        <p:nvSpPr>
          <p:cNvPr id="758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59" name="CustomShape 3"/>
          <p:cNvSpPr/>
          <p:nvPr/>
        </p:nvSpPr>
        <p:spPr>
          <a:xfrm>
            <a:off x="5055480" y="1265652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E61A82AA-6B13-4860-90AB-B276411DDC1D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5</a:t>
            </a:fld>
            <a:endParaRPr lang="es-ES" sz="2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77668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1125" y="1716088"/>
            <a:ext cx="6557963" cy="4638675"/>
          </a:xfrm>
          <a:prstGeom prst="rect">
            <a:avLst/>
          </a:prstGeom>
        </p:spPr>
      </p:sp>
      <p:sp>
        <p:nvSpPr>
          <p:cNvPr id="761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62" name="CustomShape 3"/>
          <p:cNvSpPr/>
          <p:nvPr/>
        </p:nvSpPr>
        <p:spPr>
          <a:xfrm>
            <a:off x="5279760" y="13049280"/>
            <a:ext cx="4039200" cy="68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b">
            <a:noAutofit/>
          </a:bodyPr>
          <a:lstStyle/>
          <a:p>
            <a:pPr algn="r">
              <a:lnSpc>
                <a:spcPct val="100000"/>
              </a:lnSpc>
            </a:pPr>
            <a:fld id="{081C1DC7-6625-4049-8755-B4EAF16477AF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8</a:t>
            </a:fld>
            <a:endParaRPr lang="es-ES" sz="2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405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384300" y="1716088"/>
            <a:ext cx="6557963" cy="4638675"/>
          </a:xfrm>
          <a:prstGeom prst="rect">
            <a:avLst/>
          </a:prstGeom>
        </p:spPr>
      </p:sp>
      <p:sp>
        <p:nvSpPr>
          <p:cNvPr id="764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65" name="CustomShape 3"/>
          <p:cNvSpPr/>
          <p:nvPr/>
        </p:nvSpPr>
        <p:spPr>
          <a:xfrm>
            <a:off x="5283360" y="13049280"/>
            <a:ext cx="4041720" cy="687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6760" tIns="43560" rIns="86760" bIns="43560" anchor="b">
            <a:noAutofit/>
          </a:bodyPr>
          <a:lstStyle/>
          <a:p>
            <a:pPr algn="r">
              <a:lnSpc>
                <a:spcPct val="100000"/>
              </a:lnSpc>
            </a:pPr>
            <a:fld id="{FD33816F-F185-4703-88C1-13378B5B2B8C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9</a:t>
            </a:fld>
            <a:endParaRPr lang="es-ES" sz="2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83680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1113" y="1663700"/>
            <a:ext cx="6362700" cy="4500563"/>
          </a:xfrm>
          <a:prstGeom prst="rect">
            <a:avLst/>
          </a:prstGeom>
        </p:spPr>
      </p:sp>
      <p:sp>
        <p:nvSpPr>
          <p:cNvPr id="767" name="PlaceHolder 2"/>
          <p:cNvSpPr>
            <a:spLocks noGrp="1"/>
          </p:cNvSpPr>
          <p:nvPr>
            <p:ph type="body"/>
          </p:nvPr>
        </p:nvSpPr>
        <p:spPr>
          <a:xfrm>
            <a:off x="992160" y="6905880"/>
            <a:ext cx="7940520" cy="5650560"/>
          </a:xfrm>
          <a:prstGeom prst="rect">
            <a:avLst/>
          </a:prstGeom>
        </p:spPr>
        <p:txBody>
          <a:bodyPr lIns="121680" tIns="60840" rIns="121680" bIns="60840">
            <a:noAutofit/>
          </a:bodyPr>
          <a:lstStyle/>
          <a:p>
            <a:endParaRPr lang="es-ES" sz="2000" b="0" strike="noStrike" spc="-1">
              <a:latin typeface="Arial"/>
            </a:endParaRPr>
          </a:p>
        </p:txBody>
      </p:sp>
      <p:sp>
        <p:nvSpPr>
          <p:cNvPr id="768" name="CustomShape 3"/>
          <p:cNvSpPr/>
          <p:nvPr/>
        </p:nvSpPr>
        <p:spPr>
          <a:xfrm>
            <a:off x="5055480" y="12658680"/>
            <a:ext cx="3867480" cy="667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442FDCA3-7D42-40E2-8060-989FB06B0F1A}" type="slidenum">
              <a:rPr lang="es-ES" sz="2400" b="0" strike="noStrike" spc="-1">
                <a:solidFill>
                  <a:srgbClr val="000000"/>
                </a:solidFill>
                <a:latin typeface="Calibri"/>
                <a:ea typeface="+mn-ea"/>
              </a:rPr>
              <a:t>10</a:t>
            </a:fld>
            <a:endParaRPr lang="es-ES" sz="2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8565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3564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995688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7556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53564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995688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1134000" y="1749960"/>
            <a:ext cx="12850920" cy="1725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53564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995688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7556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53564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995688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subTitle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1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ubTitle"/>
          </p:nvPr>
        </p:nvSpPr>
        <p:spPr>
          <a:xfrm>
            <a:off x="1134000" y="1749960"/>
            <a:ext cx="12850920" cy="1725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3" name="PlaceHolder 5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535644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4"/>
          <p:cNvSpPr>
            <a:spLocks noGrp="1"/>
          </p:cNvSpPr>
          <p:nvPr>
            <p:ph type="body"/>
          </p:nvPr>
        </p:nvSpPr>
        <p:spPr>
          <a:xfrm>
            <a:off x="9956880" y="250164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8" name="PlaceHolder 5"/>
          <p:cNvSpPr>
            <a:spLocks noGrp="1"/>
          </p:cNvSpPr>
          <p:nvPr>
            <p:ph type="body"/>
          </p:nvPr>
        </p:nvSpPr>
        <p:spPr>
          <a:xfrm>
            <a:off x="7556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6"/>
          <p:cNvSpPr>
            <a:spLocks noGrp="1"/>
          </p:cNvSpPr>
          <p:nvPr>
            <p:ph type="body"/>
          </p:nvPr>
        </p:nvSpPr>
        <p:spPr>
          <a:xfrm>
            <a:off x="535644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7"/>
          <p:cNvSpPr>
            <a:spLocks noGrp="1"/>
          </p:cNvSpPr>
          <p:nvPr>
            <p:ph type="body"/>
          </p:nvPr>
        </p:nvSpPr>
        <p:spPr>
          <a:xfrm>
            <a:off x="9956880" y="5740560"/>
            <a:ext cx="438120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134000" y="1749960"/>
            <a:ext cx="12850920" cy="1725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s-E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7727760" y="574056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7727760" y="2501640"/>
            <a:ext cx="663984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755640" y="5740560"/>
            <a:ext cx="13606920" cy="29574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s-ES" sz="437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55640" y="426240"/>
            <a:ext cx="13606200" cy="1784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Pulse para editar el formato del texto de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200" cy="1410120"/>
          </a:xfrm>
          <a:prstGeom prst="rect">
            <a:avLst/>
          </a:prstGeom>
        </p:spPr>
        <p:txBody>
          <a:bodyPr lIns="0" tIns="0" rIns="0" bIns="0">
            <a:normAutofit fontScale="44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755640" y="4046400"/>
            <a:ext cx="13606200" cy="1410120"/>
          </a:xfrm>
          <a:prstGeom prst="rect">
            <a:avLst/>
          </a:prstGeom>
        </p:spPr>
        <p:txBody>
          <a:bodyPr lIns="0" tIns="0" rIns="0" bIns="0">
            <a:normAutofit fontScale="44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00" b="0" strike="noStrike" spc="-1">
                <a:solidFill>
                  <a:srgbClr val="000000"/>
                </a:solidFill>
                <a:latin typeface="Arial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anchor="b" anchorCtr="1">
            <a:noAutofit/>
          </a:bodyPr>
          <a:lstStyle/>
          <a:p>
            <a:pPr algn="ctr">
              <a:lnSpc>
                <a:spcPct val="90000"/>
              </a:lnSpc>
              <a:tabLst>
                <a:tab pos="0" algn="l"/>
              </a:tabLst>
            </a:pPr>
            <a:r>
              <a:rPr lang="es-ES" sz="9359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ES" sz="9359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dt"/>
          </p:nvPr>
        </p:nvSpPr>
        <p:spPr>
          <a:xfrm>
            <a:off x="103932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fld id="{CEBFC2D2-D73E-484B-A834-988390E396B7}" type="datetime1">
              <a:rPr lang="es-ES" sz="1870" b="0" strike="noStrike" spc="-1">
                <a:solidFill>
                  <a:srgbClr val="898989"/>
                </a:solidFill>
                <a:latin typeface="Calibri"/>
              </a:rPr>
              <a:t>16/06/2025</a:t>
            </a:fld>
            <a:endParaRPr lang="es-ES" sz="1870" b="0" strike="noStrike" spc="-1"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ftr"/>
          </p:nvPr>
        </p:nvSpPr>
        <p:spPr>
          <a:xfrm>
            <a:off x="5008320" y="9909720"/>
            <a:ext cx="5102280" cy="568800"/>
          </a:xfrm>
          <a:prstGeom prst="rect">
            <a:avLst/>
          </a:prstGeom>
        </p:spPr>
        <p:txBody>
          <a:bodyPr anchor="ctr" anchorCtr="1">
            <a:noAutofit/>
          </a:bodyPr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sldNum"/>
          </p:nvPr>
        </p:nvSpPr>
        <p:spPr>
          <a:xfrm>
            <a:off x="1067796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E5BF195E-C429-4E20-A03D-FA967DC7EC4A}" type="slidenum">
              <a:rPr lang="es-ES" sz="1870" b="0" strike="noStrike" spc="-1">
                <a:solidFill>
                  <a:srgbClr val="898989"/>
                </a:solidFill>
                <a:latin typeface="Calibri"/>
              </a:rPr>
              <a:t>‹Nº›</a:t>
            </a:fld>
            <a:endParaRPr lang="es-ES" sz="1870" b="0" strike="noStrike" spc="-1"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437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312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1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1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134000" y="1749960"/>
            <a:ext cx="12850920" cy="372204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es-ES" sz="9359" b="0" strike="noStrike" spc="-1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lang="es-ES" sz="9359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dt"/>
          </p:nvPr>
        </p:nvSpPr>
        <p:spPr>
          <a:xfrm>
            <a:off x="103932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C742BAD-EA30-449F-9E86-86EB74492400}" type="datetime">
              <a:rPr lang="es-ES" sz="1870" b="0" strike="noStrike" spc="-1">
                <a:solidFill>
                  <a:srgbClr val="8B8B8B"/>
                </a:solidFill>
                <a:latin typeface="Calibri"/>
              </a:rPr>
              <a:t>16/06/2025</a:t>
            </a:fld>
            <a:endParaRPr lang="es-ES" sz="1870" b="0" strike="noStrike" spc="-1">
              <a:latin typeface="Times New Roman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ftr"/>
          </p:nvPr>
        </p:nvSpPr>
        <p:spPr>
          <a:xfrm>
            <a:off x="5008320" y="9909720"/>
            <a:ext cx="510228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es-ES" sz="2400" b="0" strike="noStrike" spc="-1">
              <a:latin typeface="Times New Roman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sldNum"/>
          </p:nvPr>
        </p:nvSpPr>
        <p:spPr>
          <a:xfrm>
            <a:off x="10677960" y="9909720"/>
            <a:ext cx="3401640" cy="56880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674BC03F-E23E-4304-8CA0-248C9FCF157C}" type="slidenum">
              <a:rPr lang="es-ES" sz="187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ES" sz="1870" b="0" strike="noStrike" spc="-1">
              <a:latin typeface="Times New Roman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755640" y="2501640"/>
            <a:ext cx="13606920" cy="62006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437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312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1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81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spalmasgc.es/es/transparencia/.galleries/Organizacion/Decreto-26777-2023-Estructura-organica-superior-y-directiva.pd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spalmasgc.es/es/transparencia/.galleries/Organizacion/Decreto-26777-2023-Estructura-organica-superior-y-directiva.pdf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4041720" y="623592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128" name="CustomShape 2"/>
          <p:cNvSpPr/>
          <p:nvPr/>
        </p:nvSpPr>
        <p:spPr>
          <a:xfrm flipH="1">
            <a:off x="2243160" y="8384400"/>
            <a:ext cx="17496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129" name="CustomShape 3"/>
          <p:cNvSpPr/>
          <p:nvPr/>
        </p:nvSpPr>
        <p:spPr>
          <a:xfrm>
            <a:off x="2459880" y="8125920"/>
            <a:ext cx="360" cy="512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130" name="CustomShape 4"/>
          <p:cNvSpPr/>
          <p:nvPr/>
        </p:nvSpPr>
        <p:spPr>
          <a:xfrm>
            <a:off x="4003920" y="8157600"/>
            <a:ext cx="360" cy="512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131" name="Group 5"/>
          <p:cNvGrpSpPr/>
          <p:nvPr/>
        </p:nvGrpSpPr>
        <p:grpSpPr>
          <a:xfrm>
            <a:off x="720000" y="2338200"/>
            <a:ext cx="1610280" cy="1189080"/>
            <a:chOff x="720000" y="2338200"/>
            <a:chExt cx="1610280" cy="1189080"/>
          </a:xfrm>
        </p:grpSpPr>
        <p:sp>
          <p:nvSpPr>
            <p:cNvPr id="132" name="CustomShape 6"/>
            <p:cNvSpPr/>
            <p:nvPr/>
          </p:nvSpPr>
          <p:spPr>
            <a:xfrm>
              <a:off x="72000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Presidencia, Hacienda, Modernización y Recursos Humanos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33" name="CustomShape 7"/>
            <p:cNvSpPr/>
            <p:nvPr/>
          </p:nvSpPr>
          <p:spPr>
            <a:xfrm>
              <a:off x="72000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Francisco Hernández Spínola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34" name="Group 8"/>
          <p:cNvGrpSpPr/>
          <p:nvPr/>
        </p:nvGrpSpPr>
        <p:grpSpPr>
          <a:xfrm>
            <a:off x="810000" y="3817800"/>
            <a:ext cx="1439280" cy="968040"/>
            <a:chOff x="810000" y="3817800"/>
            <a:chExt cx="1439280" cy="968040"/>
          </a:xfrm>
        </p:grpSpPr>
        <p:sp>
          <p:nvSpPr>
            <p:cNvPr id="135" name="CustomShape 9"/>
            <p:cNvSpPr/>
            <p:nvPr/>
          </p:nvSpPr>
          <p:spPr>
            <a:xfrm>
              <a:off x="810000" y="381780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Recursos Humanos 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36" name="CustomShape 10"/>
            <p:cNvSpPr/>
            <p:nvPr/>
          </p:nvSpPr>
          <p:spPr>
            <a:xfrm>
              <a:off x="810000" y="44985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Esther Lidia Martín Martín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37" name="Group 11"/>
          <p:cNvGrpSpPr/>
          <p:nvPr/>
        </p:nvGrpSpPr>
        <p:grpSpPr>
          <a:xfrm>
            <a:off x="2444040" y="2338200"/>
            <a:ext cx="1610280" cy="1189080"/>
            <a:chOff x="2444040" y="2338200"/>
            <a:chExt cx="1610280" cy="1189080"/>
          </a:xfrm>
        </p:grpSpPr>
        <p:sp>
          <p:nvSpPr>
            <p:cNvPr id="138" name="CustomShape 12"/>
            <p:cNvSpPr/>
            <p:nvPr/>
          </p:nvSpPr>
          <p:spPr>
            <a:xfrm>
              <a:off x="244404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Desarrollo Local, Empleo, Solidaridad, Turismo, Movilidad y Ciudad de Mar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39" name="CustomShape 13"/>
            <p:cNvSpPr/>
            <p:nvPr/>
          </p:nvSpPr>
          <p:spPr>
            <a:xfrm>
              <a:off x="244404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Pedro Quevedo Iturbe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40" name="Group 14"/>
          <p:cNvGrpSpPr/>
          <p:nvPr/>
        </p:nvGrpSpPr>
        <p:grpSpPr>
          <a:xfrm>
            <a:off x="5892120" y="2338200"/>
            <a:ext cx="1610280" cy="1189080"/>
            <a:chOff x="5892120" y="2338200"/>
            <a:chExt cx="1610280" cy="1189080"/>
          </a:xfrm>
        </p:grpSpPr>
        <p:sp>
          <p:nvSpPr>
            <p:cNvPr id="141" name="CustomShape 15"/>
            <p:cNvSpPr/>
            <p:nvPr/>
          </p:nvSpPr>
          <p:spPr>
            <a:xfrm>
              <a:off x="589212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Coordinación Territorial, Aguas, Carnaval y Fiestas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42" name="CustomShape 16"/>
            <p:cNvSpPr/>
            <p:nvPr/>
          </p:nvSpPr>
          <p:spPr>
            <a:xfrm>
              <a:off x="589212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Magdalena Inmaculada Medina Montenegro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43" name="Group 17"/>
          <p:cNvGrpSpPr/>
          <p:nvPr/>
        </p:nvGrpSpPr>
        <p:grpSpPr>
          <a:xfrm>
            <a:off x="7616160" y="2338200"/>
            <a:ext cx="1610280" cy="1189080"/>
            <a:chOff x="7616160" y="2338200"/>
            <a:chExt cx="1610280" cy="1189080"/>
          </a:xfrm>
        </p:grpSpPr>
        <p:sp>
          <p:nvSpPr>
            <p:cNvPr id="144" name="CustomShape 18"/>
            <p:cNvSpPr/>
            <p:nvPr/>
          </p:nvSpPr>
          <p:spPr>
            <a:xfrm>
              <a:off x="761616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Seguridad, Convivencia y Cultura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45" name="CustomShape 19"/>
            <p:cNvSpPr/>
            <p:nvPr/>
          </p:nvSpPr>
          <p:spPr>
            <a:xfrm>
              <a:off x="761616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Josué Iñiguez Ollero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46" name="Group 20"/>
          <p:cNvGrpSpPr/>
          <p:nvPr/>
        </p:nvGrpSpPr>
        <p:grpSpPr>
          <a:xfrm>
            <a:off x="9340200" y="2338200"/>
            <a:ext cx="1610280" cy="1189080"/>
            <a:chOff x="9340200" y="2338200"/>
            <a:chExt cx="1610280" cy="1189080"/>
          </a:xfrm>
        </p:grpSpPr>
        <p:sp>
          <p:nvSpPr>
            <p:cNvPr id="147" name="CustomShape 21"/>
            <p:cNvSpPr/>
            <p:nvPr/>
          </p:nvSpPr>
          <p:spPr>
            <a:xfrm>
              <a:off x="934020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95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Planificación, Desarrollo Urbano y Vivienda, Limpieza, Vías y Obras, y Alumbrado</a:t>
              </a:r>
              <a:endParaRPr lang="es-ES" sz="950" b="0" strike="noStrike" spc="-1">
                <a:latin typeface="Arial"/>
              </a:endParaRPr>
            </a:p>
          </p:txBody>
        </p:sp>
        <p:sp>
          <p:nvSpPr>
            <p:cNvPr id="148" name="CustomShape 22"/>
            <p:cNvSpPr/>
            <p:nvPr/>
          </p:nvSpPr>
          <p:spPr>
            <a:xfrm>
              <a:off x="934020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Mauricio Aurelio Roque González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49" name="Group 23"/>
          <p:cNvGrpSpPr/>
          <p:nvPr/>
        </p:nvGrpSpPr>
        <p:grpSpPr>
          <a:xfrm>
            <a:off x="11064240" y="2338200"/>
            <a:ext cx="1610280" cy="1309320"/>
            <a:chOff x="11064240" y="2338200"/>
            <a:chExt cx="1610280" cy="1309320"/>
          </a:xfrm>
        </p:grpSpPr>
        <p:sp>
          <p:nvSpPr>
            <p:cNvPr id="150" name="CustomShape 24"/>
            <p:cNvSpPr/>
            <p:nvPr/>
          </p:nvSpPr>
          <p:spPr>
            <a:xfrm>
              <a:off x="11064240" y="2338200"/>
              <a:ext cx="1610280" cy="9921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Bienestar Social, Igualdad, Cuidados y Salud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51" name="CustomShape 25"/>
            <p:cNvSpPr/>
            <p:nvPr/>
          </p:nvSpPr>
          <p:spPr>
            <a:xfrm>
              <a:off x="11064240" y="3331080"/>
              <a:ext cx="1610280" cy="3164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María del Carmen Vargas Palmés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52" name="Group 26"/>
          <p:cNvGrpSpPr/>
          <p:nvPr/>
        </p:nvGrpSpPr>
        <p:grpSpPr>
          <a:xfrm>
            <a:off x="12788280" y="2338200"/>
            <a:ext cx="1610280" cy="1189080"/>
            <a:chOff x="12788280" y="2338200"/>
            <a:chExt cx="1610280" cy="1189080"/>
          </a:xfrm>
        </p:grpSpPr>
        <p:sp>
          <p:nvSpPr>
            <p:cNvPr id="153" name="CustomShape 27"/>
            <p:cNvSpPr/>
            <p:nvPr/>
          </p:nvSpPr>
          <p:spPr>
            <a:xfrm>
              <a:off x="12788280" y="233820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Educación, Deportes y Juventud 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54" name="CustomShape 28"/>
            <p:cNvSpPr/>
            <p:nvPr/>
          </p:nvSpPr>
          <p:spPr>
            <a:xfrm>
              <a:off x="12788280" y="324000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Saturnina Santana Dumpiérrez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55" name="Group 29"/>
          <p:cNvGrpSpPr/>
          <p:nvPr/>
        </p:nvGrpSpPr>
        <p:grpSpPr>
          <a:xfrm>
            <a:off x="2529720" y="3817080"/>
            <a:ext cx="1439280" cy="968040"/>
            <a:chOff x="2529720" y="3817080"/>
            <a:chExt cx="1439280" cy="968040"/>
          </a:xfrm>
        </p:grpSpPr>
        <p:sp>
          <p:nvSpPr>
            <p:cNvPr id="156" name="CustomShape 30"/>
            <p:cNvSpPr/>
            <p:nvPr/>
          </p:nvSpPr>
          <p:spPr>
            <a:xfrm>
              <a:off x="2529720" y="38170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Movilidad y Empleo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57" name="CustomShape 31"/>
            <p:cNvSpPr/>
            <p:nvPr/>
          </p:nvSpPr>
          <p:spPr>
            <a:xfrm>
              <a:off x="2529720" y="449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José Eduardo Ramírez Hermoso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58" name="Group 32"/>
          <p:cNvGrpSpPr/>
          <p:nvPr/>
        </p:nvGrpSpPr>
        <p:grpSpPr>
          <a:xfrm>
            <a:off x="2529720" y="5076000"/>
            <a:ext cx="1439280" cy="827280"/>
            <a:chOff x="2529720" y="5076000"/>
            <a:chExt cx="1439280" cy="827280"/>
          </a:xfrm>
        </p:grpSpPr>
        <p:sp>
          <p:nvSpPr>
            <p:cNvPr id="159" name="CustomShape 33"/>
            <p:cNvSpPr/>
            <p:nvPr/>
          </p:nvSpPr>
          <p:spPr>
            <a:xfrm>
              <a:off x="2529720" y="50760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Movilidad Sostenible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60" name="CustomShape 34"/>
            <p:cNvSpPr/>
            <p:nvPr/>
          </p:nvSpPr>
          <p:spPr>
            <a:xfrm>
              <a:off x="2529720" y="56160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Vacante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61" name="Group 35"/>
          <p:cNvGrpSpPr/>
          <p:nvPr/>
        </p:nvGrpSpPr>
        <p:grpSpPr>
          <a:xfrm>
            <a:off x="4267080" y="3921840"/>
            <a:ext cx="1491120" cy="1461240"/>
            <a:chOff x="4267080" y="3921840"/>
            <a:chExt cx="1491120" cy="1461240"/>
          </a:xfrm>
        </p:grpSpPr>
        <p:sp>
          <p:nvSpPr>
            <p:cNvPr id="162" name="CustomShape 36"/>
            <p:cNvSpPr/>
            <p:nvPr/>
          </p:nvSpPr>
          <p:spPr>
            <a:xfrm>
              <a:off x="4267440" y="3921840"/>
              <a:ext cx="1490760" cy="14072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Desarrollo Estratégico, Sostenibilidad y Energía,  Parques y Jardines y Sector Primario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63" name="CustomShape 37"/>
            <p:cNvSpPr/>
            <p:nvPr/>
          </p:nvSpPr>
          <p:spPr>
            <a:xfrm>
              <a:off x="4267080" y="5006880"/>
              <a:ext cx="1490760" cy="3762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Luz Marina Moreno Ojeda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64" name="Group 38"/>
          <p:cNvGrpSpPr/>
          <p:nvPr/>
        </p:nvGrpSpPr>
        <p:grpSpPr>
          <a:xfrm>
            <a:off x="5973120" y="9583200"/>
            <a:ext cx="1439280" cy="827280"/>
            <a:chOff x="5973120" y="9583200"/>
            <a:chExt cx="1439280" cy="827280"/>
          </a:xfrm>
        </p:grpSpPr>
        <p:sp>
          <p:nvSpPr>
            <p:cNvPr id="165" name="CustomShape 39"/>
            <p:cNvSpPr/>
            <p:nvPr/>
          </p:nvSpPr>
          <p:spPr>
            <a:xfrm>
              <a:off x="5973120" y="95832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Aguas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66" name="CustomShape 40"/>
            <p:cNvSpPr/>
            <p:nvPr/>
          </p:nvSpPr>
          <p:spPr>
            <a:xfrm>
              <a:off x="5973120" y="101232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Isabel María Armas Guadalupe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67" name="Group 41"/>
          <p:cNvGrpSpPr/>
          <p:nvPr/>
        </p:nvGrpSpPr>
        <p:grpSpPr>
          <a:xfrm>
            <a:off x="808200" y="8008200"/>
            <a:ext cx="1439280" cy="827280"/>
            <a:chOff x="808200" y="8008200"/>
            <a:chExt cx="1439280" cy="827280"/>
          </a:xfrm>
        </p:grpSpPr>
        <p:sp>
          <p:nvSpPr>
            <p:cNvPr id="168" name="CustomShape 42"/>
            <p:cNvSpPr/>
            <p:nvPr/>
          </p:nvSpPr>
          <p:spPr>
            <a:xfrm>
              <a:off x="808200" y="80082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Coordinación Gral. de Hacienda, Contratación y Patrimonio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69" name="CustomShape 43"/>
            <p:cNvSpPr/>
            <p:nvPr/>
          </p:nvSpPr>
          <p:spPr>
            <a:xfrm>
              <a:off x="808200" y="85482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Dunnia Rodríguez Viera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70" name="Group 44"/>
          <p:cNvGrpSpPr/>
          <p:nvPr/>
        </p:nvGrpSpPr>
        <p:grpSpPr>
          <a:xfrm>
            <a:off x="808200" y="7084800"/>
            <a:ext cx="1439280" cy="827280"/>
            <a:chOff x="808200" y="7084800"/>
            <a:chExt cx="1439280" cy="827280"/>
          </a:xfrm>
        </p:grpSpPr>
        <p:sp>
          <p:nvSpPr>
            <p:cNvPr id="171" name="CustomShape 45"/>
            <p:cNvSpPr/>
            <p:nvPr/>
          </p:nvSpPr>
          <p:spPr>
            <a:xfrm>
              <a:off x="808200" y="70848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la Asesoría Jurídica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72" name="CustomShape 46"/>
            <p:cNvSpPr/>
            <p:nvPr/>
          </p:nvSpPr>
          <p:spPr>
            <a:xfrm>
              <a:off x="808200" y="76248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Tatiana Quintana Hernández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73" name="Group 47"/>
          <p:cNvGrpSpPr/>
          <p:nvPr/>
        </p:nvGrpSpPr>
        <p:grpSpPr>
          <a:xfrm>
            <a:off x="891360" y="4986000"/>
            <a:ext cx="1439280" cy="827280"/>
            <a:chOff x="891360" y="4986000"/>
            <a:chExt cx="1439280" cy="827280"/>
          </a:xfrm>
        </p:grpSpPr>
        <p:sp>
          <p:nvSpPr>
            <p:cNvPr id="174" name="CustomShape 48"/>
            <p:cNvSpPr/>
            <p:nvPr/>
          </p:nvSpPr>
          <p:spPr>
            <a:xfrm>
              <a:off x="891360" y="49860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 Recursos Humanos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75" name="CustomShape 49"/>
            <p:cNvSpPr/>
            <p:nvPr/>
          </p:nvSpPr>
          <p:spPr>
            <a:xfrm>
              <a:off x="891360" y="55260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spc="-1" dirty="0" smtClean="0">
                  <a:solidFill>
                    <a:srgbClr val="000000"/>
                  </a:solidFill>
                  <a:latin typeface="Calibri"/>
                  <a:ea typeface="DejaVu Sans"/>
                </a:rPr>
                <a:t>María Teresa Rodríguez Sánchez</a:t>
              </a:r>
              <a:endParaRPr lang="es-ES" sz="1000" b="0" strike="noStrike" spc="-1" dirty="0">
                <a:latin typeface="Arial"/>
              </a:endParaRPr>
            </a:p>
          </p:txBody>
        </p:sp>
      </p:grpSp>
      <p:grpSp>
        <p:nvGrpSpPr>
          <p:cNvPr id="176" name="Group 50"/>
          <p:cNvGrpSpPr/>
          <p:nvPr/>
        </p:nvGrpSpPr>
        <p:grpSpPr>
          <a:xfrm>
            <a:off x="2447280" y="6304680"/>
            <a:ext cx="1439280" cy="827280"/>
            <a:chOff x="2447280" y="6304680"/>
            <a:chExt cx="1439280" cy="827280"/>
          </a:xfrm>
        </p:grpSpPr>
        <p:sp>
          <p:nvSpPr>
            <p:cNvPr id="177" name="CustomShape 51"/>
            <p:cNvSpPr/>
            <p:nvPr/>
          </p:nvSpPr>
          <p:spPr>
            <a:xfrm>
              <a:off x="2447280" y="63046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Innovación Tecnológica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78" name="CustomShape 52"/>
            <p:cNvSpPr/>
            <p:nvPr/>
          </p:nvSpPr>
          <p:spPr>
            <a:xfrm>
              <a:off x="2447280" y="68446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Manuel Ángel Castellano Trujillo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79" name="Group 53"/>
          <p:cNvGrpSpPr/>
          <p:nvPr/>
        </p:nvGrpSpPr>
        <p:grpSpPr>
          <a:xfrm>
            <a:off x="9425880" y="3817080"/>
            <a:ext cx="1439280" cy="968400"/>
            <a:chOff x="9425880" y="3817080"/>
            <a:chExt cx="1439280" cy="968400"/>
          </a:xfrm>
        </p:grpSpPr>
        <p:sp>
          <p:nvSpPr>
            <p:cNvPr id="180" name="CustomShape 54"/>
            <p:cNvSpPr/>
            <p:nvPr/>
          </p:nvSpPr>
          <p:spPr>
            <a:xfrm>
              <a:off x="9425880" y="3817080"/>
              <a:ext cx="1439280" cy="6328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Limpieza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81" name="CustomShape 55"/>
            <p:cNvSpPr/>
            <p:nvPr/>
          </p:nvSpPr>
          <p:spPr>
            <a:xfrm>
              <a:off x="9425880" y="4450680"/>
              <a:ext cx="1439280" cy="334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Héctor Javier Alemán Arencibia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82" name="Group 56"/>
          <p:cNvGrpSpPr/>
          <p:nvPr/>
        </p:nvGrpSpPr>
        <p:grpSpPr>
          <a:xfrm>
            <a:off x="9425880" y="4994280"/>
            <a:ext cx="1439280" cy="968400"/>
            <a:chOff x="9425880" y="4994280"/>
            <a:chExt cx="1439280" cy="968400"/>
          </a:xfrm>
        </p:grpSpPr>
        <p:sp>
          <p:nvSpPr>
            <p:cNvPr id="183" name="CustomShape 57"/>
            <p:cNvSpPr/>
            <p:nvPr/>
          </p:nvSpPr>
          <p:spPr>
            <a:xfrm>
              <a:off x="9425880" y="49942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Vías y Obras y Alumbrado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84" name="CustomShape 58"/>
            <p:cNvSpPr/>
            <p:nvPr/>
          </p:nvSpPr>
          <p:spPr>
            <a:xfrm>
              <a:off x="9425880" y="56754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Carlos Alberto Díaz Mendoza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85" name="Group 59"/>
          <p:cNvGrpSpPr/>
          <p:nvPr/>
        </p:nvGrpSpPr>
        <p:grpSpPr>
          <a:xfrm>
            <a:off x="9508320" y="7372800"/>
            <a:ext cx="1442160" cy="938880"/>
            <a:chOff x="9508320" y="7372800"/>
            <a:chExt cx="1442160" cy="938880"/>
          </a:xfrm>
        </p:grpSpPr>
        <p:sp>
          <p:nvSpPr>
            <p:cNvPr id="186" name="CustomShape 60"/>
            <p:cNvSpPr/>
            <p:nvPr/>
          </p:nvSpPr>
          <p:spPr>
            <a:xfrm>
              <a:off x="9511200" y="73728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Urbanismo y Vivienda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87" name="CustomShape 61"/>
            <p:cNvSpPr/>
            <p:nvPr/>
          </p:nvSpPr>
          <p:spPr>
            <a:xfrm>
              <a:off x="9508320" y="7912800"/>
              <a:ext cx="1441440" cy="3988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 dirty="0">
                  <a:solidFill>
                    <a:srgbClr val="000000"/>
                  </a:solidFill>
                  <a:latin typeface="Calibri"/>
                  <a:ea typeface="DejaVu Sans"/>
                </a:rPr>
                <a:t>Héctor Fermín Romero Pérez</a:t>
              </a:r>
              <a:endParaRPr lang="es-ES" sz="10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 dirty="0">
                <a:latin typeface="Arial"/>
              </a:endParaRPr>
            </a:p>
          </p:txBody>
        </p:sp>
      </p:grpSp>
      <p:grpSp>
        <p:nvGrpSpPr>
          <p:cNvPr id="188" name="Group 62"/>
          <p:cNvGrpSpPr/>
          <p:nvPr/>
        </p:nvGrpSpPr>
        <p:grpSpPr>
          <a:xfrm>
            <a:off x="9511200" y="8413920"/>
            <a:ext cx="1439280" cy="827280"/>
            <a:chOff x="9511200" y="8413920"/>
            <a:chExt cx="1439280" cy="827280"/>
          </a:xfrm>
        </p:grpSpPr>
        <p:sp>
          <p:nvSpPr>
            <p:cNvPr id="189" name="CustomShape 63"/>
            <p:cNvSpPr/>
            <p:nvPr/>
          </p:nvSpPr>
          <p:spPr>
            <a:xfrm>
              <a:off x="9511200" y="841392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Edificación y Actividades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90" name="CustomShape 64"/>
            <p:cNvSpPr/>
            <p:nvPr/>
          </p:nvSpPr>
          <p:spPr>
            <a:xfrm>
              <a:off x="9511200" y="89539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María Gracia Pedrero Balas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91" name="Group 65"/>
          <p:cNvGrpSpPr/>
          <p:nvPr/>
        </p:nvGrpSpPr>
        <p:grpSpPr>
          <a:xfrm>
            <a:off x="5973120" y="3817080"/>
            <a:ext cx="1439280" cy="968040"/>
            <a:chOff x="5973120" y="3817080"/>
            <a:chExt cx="1439280" cy="968040"/>
          </a:xfrm>
        </p:grpSpPr>
        <p:sp>
          <p:nvSpPr>
            <p:cNvPr id="192" name="CustomShape 66"/>
            <p:cNvSpPr/>
            <p:nvPr/>
          </p:nvSpPr>
          <p:spPr>
            <a:xfrm>
              <a:off x="5973120" y="38170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Vegueta, Cono Sur y Tafira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93" name="CustomShape 67"/>
            <p:cNvSpPr/>
            <p:nvPr/>
          </p:nvSpPr>
          <p:spPr>
            <a:xfrm>
              <a:off x="5973120" y="449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Saturnina Santana Dumpiérrez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94" name="Group 68"/>
          <p:cNvGrpSpPr/>
          <p:nvPr/>
        </p:nvGrpSpPr>
        <p:grpSpPr>
          <a:xfrm>
            <a:off x="5973120" y="4986000"/>
            <a:ext cx="1439280" cy="992520"/>
            <a:chOff x="5973120" y="4986000"/>
            <a:chExt cx="1439280" cy="992520"/>
          </a:xfrm>
        </p:grpSpPr>
        <p:sp>
          <p:nvSpPr>
            <p:cNvPr id="195" name="CustomShape 69"/>
            <p:cNvSpPr/>
            <p:nvPr/>
          </p:nvSpPr>
          <p:spPr>
            <a:xfrm>
              <a:off x="5973120" y="498600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Centro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96" name="CustomShape 70"/>
            <p:cNvSpPr/>
            <p:nvPr/>
          </p:nvSpPr>
          <p:spPr>
            <a:xfrm>
              <a:off x="5973120" y="5667120"/>
              <a:ext cx="1419120" cy="3114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José Eduardo Ramírez Hermoso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197" name="Group 71"/>
          <p:cNvGrpSpPr/>
          <p:nvPr/>
        </p:nvGrpSpPr>
        <p:grpSpPr>
          <a:xfrm>
            <a:off x="5973120" y="6155280"/>
            <a:ext cx="1439280" cy="968040"/>
            <a:chOff x="5973120" y="6155280"/>
            <a:chExt cx="1439280" cy="968040"/>
          </a:xfrm>
        </p:grpSpPr>
        <p:sp>
          <p:nvSpPr>
            <p:cNvPr id="198" name="CustomShape 72"/>
            <p:cNvSpPr/>
            <p:nvPr/>
          </p:nvSpPr>
          <p:spPr>
            <a:xfrm>
              <a:off x="5973120" y="61552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Isleta – Puerto - Guanarteme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199" name="CustomShape 73"/>
            <p:cNvSpPr/>
            <p:nvPr/>
          </p:nvSpPr>
          <p:spPr>
            <a:xfrm>
              <a:off x="5973120" y="68360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Héctor Javier Alemán Arencibia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00" name="Group 74"/>
          <p:cNvGrpSpPr/>
          <p:nvPr/>
        </p:nvGrpSpPr>
        <p:grpSpPr>
          <a:xfrm>
            <a:off x="5973120" y="7324200"/>
            <a:ext cx="1439280" cy="968040"/>
            <a:chOff x="5973120" y="7324200"/>
            <a:chExt cx="1439280" cy="968040"/>
          </a:xfrm>
        </p:grpSpPr>
        <p:sp>
          <p:nvSpPr>
            <p:cNvPr id="201" name="CustomShape 75"/>
            <p:cNvSpPr/>
            <p:nvPr/>
          </p:nvSpPr>
          <p:spPr>
            <a:xfrm>
              <a:off x="5973120" y="732420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Ciudad Alta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02" name="CustomShape 76"/>
            <p:cNvSpPr/>
            <p:nvPr/>
          </p:nvSpPr>
          <p:spPr>
            <a:xfrm>
              <a:off x="5973120" y="80049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Betsaida González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03" name="Group 77"/>
          <p:cNvGrpSpPr/>
          <p:nvPr/>
        </p:nvGrpSpPr>
        <p:grpSpPr>
          <a:xfrm>
            <a:off x="5973120" y="8493120"/>
            <a:ext cx="1439280" cy="968400"/>
            <a:chOff x="5973120" y="8493120"/>
            <a:chExt cx="1439280" cy="968400"/>
          </a:xfrm>
        </p:grpSpPr>
        <p:sp>
          <p:nvSpPr>
            <p:cNvPr id="204" name="CustomShape 78"/>
            <p:cNvSpPr/>
            <p:nvPr/>
          </p:nvSpPr>
          <p:spPr>
            <a:xfrm>
              <a:off x="5973120" y="849312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Presidencia del Distrito Tamaraceite - San Lorenzo - Tenoya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05" name="CustomShape 79"/>
            <p:cNvSpPr/>
            <p:nvPr/>
          </p:nvSpPr>
          <p:spPr>
            <a:xfrm>
              <a:off x="5973120" y="91742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Esther Lidia Martín Martín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06" name="CustomShape 80"/>
          <p:cNvSpPr/>
          <p:nvPr/>
        </p:nvSpPr>
        <p:spPr>
          <a:xfrm>
            <a:off x="720000" y="3528000"/>
            <a:ext cx="360" cy="5569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07" name="CustomShape 81"/>
          <p:cNvSpPr/>
          <p:nvPr/>
        </p:nvSpPr>
        <p:spPr>
          <a:xfrm flipH="1">
            <a:off x="714960" y="3817080"/>
            <a:ext cx="90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08" name="CustomShape 82"/>
          <p:cNvSpPr/>
          <p:nvPr/>
        </p:nvSpPr>
        <p:spPr>
          <a:xfrm>
            <a:off x="2529720" y="478584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09" name="CustomShape 83"/>
          <p:cNvSpPr/>
          <p:nvPr/>
        </p:nvSpPr>
        <p:spPr>
          <a:xfrm flipH="1">
            <a:off x="2439000" y="381708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0" name="CustomShape 84"/>
          <p:cNvSpPr/>
          <p:nvPr/>
        </p:nvSpPr>
        <p:spPr>
          <a:xfrm>
            <a:off x="5884920" y="3527280"/>
            <a:ext cx="360" cy="6055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1" name="CustomShape 85"/>
          <p:cNvSpPr/>
          <p:nvPr/>
        </p:nvSpPr>
        <p:spPr>
          <a:xfrm flipH="1">
            <a:off x="4186800" y="3928680"/>
            <a:ext cx="81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2" name="CustomShape 86"/>
          <p:cNvSpPr/>
          <p:nvPr/>
        </p:nvSpPr>
        <p:spPr>
          <a:xfrm flipH="1">
            <a:off x="5889240" y="958320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3" name="CustomShape 87"/>
          <p:cNvSpPr/>
          <p:nvPr/>
        </p:nvSpPr>
        <p:spPr>
          <a:xfrm flipH="1">
            <a:off x="721080" y="708336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4" name="CustomShape 88"/>
          <p:cNvSpPr/>
          <p:nvPr/>
        </p:nvSpPr>
        <p:spPr>
          <a:xfrm flipH="1">
            <a:off x="2235960" y="6235920"/>
            <a:ext cx="1800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5" name="CustomShape 89"/>
          <p:cNvSpPr/>
          <p:nvPr/>
        </p:nvSpPr>
        <p:spPr>
          <a:xfrm>
            <a:off x="806040" y="4757760"/>
            <a:ext cx="360" cy="268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6" name="CustomShape 90"/>
          <p:cNvSpPr/>
          <p:nvPr/>
        </p:nvSpPr>
        <p:spPr>
          <a:xfrm flipH="1">
            <a:off x="803160" y="502632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7" name="CustomShape 91"/>
          <p:cNvSpPr/>
          <p:nvPr/>
        </p:nvSpPr>
        <p:spPr>
          <a:xfrm flipH="1">
            <a:off x="4090680" y="660420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8" name="CustomShape 92"/>
          <p:cNvSpPr/>
          <p:nvPr/>
        </p:nvSpPr>
        <p:spPr>
          <a:xfrm>
            <a:off x="9340200" y="3528000"/>
            <a:ext cx="360" cy="26413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19" name="CustomShape 93"/>
          <p:cNvSpPr/>
          <p:nvPr/>
        </p:nvSpPr>
        <p:spPr>
          <a:xfrm flipH="1">
            <a:off x="9335160" y="381708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0" name="CustomShape 94"/>
          <p:cNvSpPr/>
          <p:nvPr/>
        </p:nvSpPr>
        <p:spPr>
          <a:xfrm>
            <a:off x="12788280" y="3528000"/>
            <a:ext cx="360" cy="429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1" name="CustomShape 95"/>
          <p:cNvSpPr/>
          <p:nvPr/>
        </p:nvSpPr>
        <p:spPr>
          <a:xfrm flipH="1">
            <a:off x="12783240" y="395784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2" name="CustomShape 96"/>
          <p:cNvSpPr/>
          <p:nvPr/>
        </p:nvSpPr>
        <p:spPr>
          <a:xfrm flipH="1">
            <a:off x="5889240" y="381708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3" name="CustomShape 97"/>
          <p:cNvSpPr/>
          <p:nvPr/>
        </p:nvSpPr>
        <p:spPr>
          <a:xfrm flipH="1">
            <a:off x="5889240" y="499464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4" name="CustomShape 98"/>
          <p:cNvSpPr/>
          <p:nvPr/>
        </p:nvSpPr>
        <p:spPr>
          <a:xfrm flipH="1">
            <a:off x="5889240" y="614988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5" name="CustomShape 99"/>
          <p:cNvSpPr/>
          <p:nvPr/>
        </p:nvSpPr>
        <p:spPr>
          <a:xfrm flipH="1">
            <a:off x="5889240" y="732996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26" name="CustomShape 100"/>
          <p:cNvSpPr/>
          <p:nvPr/>
        </p:nvSpPr>
        <p:spPr>
          <a:xfrm flipH="1">
            <a:off x="5889240" y="8493120"/>
            <a:ext cx="81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27" name="Group 101"/>
          <p:cNvGrpSpPr/>
          <p:nvPr/>
        </p:nvGrpSpPr>
        <p:grpSpPr>
          <a:xfrm>
            <a:off x="6149520" y="975240"/>
            <a:ext cx="2819520" cy="877320"/>
            <a:chOff x="6149520" y="975240"/>
            <a:chExt cx="2819520" cy="877320"/>
          </a:xfrm>
        </p:grpSpPr>
        <p:sp>
          <p:nvSpPr>
            <p:cNvPr id="228" name="CustomShape 102"/>
            <p:cNvSpPr/>
            <p:nvPr/>
          </p:nvSpPr>
          <p:spPr>
            <a:xfrm>
              <a:off x="6149520" y="975240"/>
              <a:ext cx="2819520" cy="5889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2F5597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100" b="1" strike="noStrike" spc="-1">
                  <a:solidFill>
                    <a:srgbClr val="FFFFFF"/>
                  </a:solidFill>
                  <a:latin typeface="Calibri"/>
                  <a:ea typeface="DejaVu Sans"/>
                </a:rPr>
                <a:t>ALCALDÍA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229" name="CustomShape 103"/>
            <p:cNvSpPr/>
            <p:nvPr/>
          </p:nvSpPr>
          <p:spPr>
            <a:xfrm>
              <a:off x="6149520" y="1565280"/>
              <a:ext cx="281952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Carolina Darias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San Sebastián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30" name="CustomShape 104"/>
          <p:cNvSpPr/>
          <p:nvPr/>
        </p:nvSpPr>
        <p:spPr>
          <a:xfrm>
            <a:off x="2444040" y="96948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JUNTA DE GOBIERNO</a:t>
            </a:r>
            <a:endParaRPr lang="es-ES" sz="1000" b="0" strike="noStrike" spc="-1">
              <a:latin typeface="Arial"/>
            </a:endParaRPr>
          </a:p>
        </p:txBody>
      </p:sp>
      <p:sp>
        <p:nvSpPr>
          <p:cNvPr id="231" name="CustomShape 105"/>
          <p:cNvSpPr/>
          <p:nvPr/>
        </p:nvSpPr>
        <p:spPr>
          <a:xfrm>
            <a:off x="9855000" y="96948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PLENO</a:t>
            </a:r>
            <a:endParaRPr lang="es-ES" sz="1000" b="0" strike="noStrike" spc="-1">
              <a:latin typeface="Arial"/>
            </a:endParaRPr>
          </a:p>
        </p:txBody>
      </p:sp>
      <p:sp>
        <p:nvSpPr>
          <p:cNvPr id="232" name="CustomShape 106"/>
          <p:cNvSpPr/>
          <p:nvPr/>
        </p:nvSpPr>
        <p:spPr>
          <a:xfrm>
            <a:off x="3120120" y="349560"/>
            <a:ext cx="8878320" cy="39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233" name="Group 107"/>
          <p:cNvGrpSpPr/>
          <p:nvPr/>
        </p:nvGrpSpPr>
        <p:grpSpPr>
          <a:xfrm>
            <a:off x="12873960" y="969480"/>
            <a:ext cx="1439280" cy="697680"/>
            <a:chOff x="12873960" y="969480"/>
            <a:chExt cx="1439280" cy="697680"/>
          </a:xfrm>
        </p:grpSpPr>
        <p:sp>
          <p:nvSpPr>
            <p:cNvPr id="234" name="CustomShape 108"/>
            <p:cNvSpPr/>
            <p:nvPr/>
          </p:nvSpPr>
          <p:spPr>
            <a:xfrm>
              <a:off x="12873960" y="969480"/>
              <a:ext cx="1439280" cy="4096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Secretaría General del Pleno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35" name="CustomShape 109"/>
            <p:cNvSpPr/>
            <p:nvPr/>
          </p:nvSpPr>
          <p:spPr>
            <a:xfrm>
              <a:off x="12873960" y="13798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spc="-1" dirty="0" smtClean="0">
                  <a:solidFill>
                    <a:srgbClr val="000000"/>
                  </a:solidFill>
                  <a:latin typeface="Calibri"/>
                  <a:ea typeface="DejaVu Sans"/>
                </a:rPr>
                <a:t>María Mercedes Contreras Fernández</a:t>
              </a:r>
              <a:endParaRPr lang="es-ES" sz="1000" b="0" strike="noStrike" spc="-1" dirty="0">
                <a:latin typeface="Arial"/>
              </a:endParaRPr>
            </a:p>
          </p:txBody>
        </p:sp>
      </p:grpSp>
      <p:sp>
        <p:nvSpPr>
          <p:cNvPr id="236" name="CustomShape 110"/>
          <p:cNvSpPr/>
          <p:nvPr/>
        </p:nvSpPr>
        <p:spPr>
          <a:xfrm flipH="1">
            <a:off x="9335160" y="499428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37" name="CustomShape 111"/>
          <p:cNvSpPr/>
          <p:nvPr/>
        </p:nvSpPr>
        <p:spPr>
          <a:xfrm flipH="1">
            <a:off x="9335160" y="616932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38" name="CustomShape 112"/>
          <p:cNvSpPr/>
          <p:nvPr/>
        </p:nvSpPr>
        <p:spPr>
          <a:xfrm flipH="1">
            <a:off x="9423000" y="737280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39" name="CustomShape 113"/>
          <p:cNvSpPr/>
          <p:nvPr/>
        </p:nvSpPr>
        <p:spPr>
          <a:xfrm flipH="1">
            <a:off x="9423000" y="841392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pic>
        <p:nvPicPr>
          <p:cNvPr id="240" name="Imagen 91"/>
          <p:cNvPicPr/>
          <p:nvPr/>
        </p:nvPicPr>
        <p:blipFill>
          <a:blip r:embed="rId2"/>
          <a:stretch/>
        </p:blipFill>
        <p:spPr>
          <a:xfrm>
            <a:off x="969120" y="349560"/>
            <a:ext cx="761400" cy="990000"/>
          </a:xfrm>
          <a:prstGeom prst="rect">
            <a:avLst/>
          </a:prstGeom>
          <a:ln w="19080">
            <a:noFill/>
          </a:ln>
        </p:spPr>
      </p:pic>
      <p:sp>
        <p:nvSpPr>
          <p:cNvPr id="241" name="CustomShape 114"/>
          <p:cNvSpPr/>
          <p:nvPr/>
        </p:nvSpPr>
        <p:spPr>
          <a:xfrm>
            <a:off x="544680" y="1379880"/>
            <a:ext cx="1610280" cy="64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242" name="CustomShape 115"/>
          <p:cNvSpPr/>
          <p:nvPr/>
        </p:nvSpPr>
        <p:spPr>
          <a:xfrm>
            <a:off x="12675240" y="1559160"/>
            <a:ext cx="1987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43" name="Group 116"/>
          <p:cNvGrpSpPr/>
          <p:nvPr/>
        </p:nvGrpSpPr>
        <p:grpSpPr>
          <a:xfrm>
            <a:off x="2445840" y="7603560"/>
            <a:ext cx="1439280" cy="703440"/>
            <a:chOff x="2445840" y="7603560"/>
            <a:chExt cx="1439280" cy="703440"/>
          </a:xfrm>
        </p:grpSpPr>
        <p:sp>
          <p:nvSpPr>
            <p:cNvPr id="244" name="CustomShape 117"/>
            <p:cNvSpPr/>
            <p:nvPr/>
          </p:nvSpPr>
          <p:spPr>
            <a:xfrm>
              <a:off x="2445840" y="760356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Intervención General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45" name="CustomShape 118"/>
            <p:cNvSpPr/>
            <p:nvPr/>
          </p:nvSpPr>
          <p:spPr>
            <a:xfrm>
              <a:off x="2445840" y="80197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Vacante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46" name="Group 119"/>
          <p:cNvGrpSpPr/>
          <p:nvPr/>
        </p:nvGrpSpPr>
        <p:grpSpPr>
          <a:xfrm>
            <a:off x="3998160" y="7602840"/>
            <a:ext cx="1439280" cy="703440"/>
            <a:chOff x="3998160" y="7602840"/>
            <a:chExt cx="1439280" cy="703440"/>
          </a:xfrm>
        </p:grpSpPr>
        <p:sp>
          <p:nvSpPr>
            <p:cNvPr id="247" name="CustomShape 120"/>
            <p:cNvSpPr/>
            <p:nvPr/>
          </p:nvSpPr>
          <p:spPr>
            <a:xfrm>
              <a:off x="3998160" y="760284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Órgano de Gestión Tributaria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48" name="CustomShape 121"/>
            <p:cNvSpPr/>
            <p:nvPr/>
          </p:nvSpPr>
          <p:spPr>
            <a:xfrm>
              <a:off x="3998160" y="80190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Antonia Guadalupe Betancor Montesdeoca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49" name="Group 122"/>
          <p:cNvGrpSpPr/>
          <p:nvPr/>
        </p:nvGrpSpPr>
        <p:grpSpPr>
          <a:xfrm>
            <a:off x="2447280" y="8491680"/>
            <a:ext cx="1439280" cy="703440"/>
            <a:chOff x="2447280" y="8491680"/>
            <a:chExt cx="1439280" cy="703440"/>
          </a:xfrm>
        </p:grpSpPr>
        <p:sp>
          <p:nvSpPr>
            <p:cNvPr id="250" name="CustomShape 123"/>
            <p:cNvSpPr/>
            <p:nvPr/>
          </p:nvSpPr>
          <p:spPr>
            <a:xfrm>
              <a:off x="2447280" y="849168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Órgano de Gestión Económico-Financiera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51" name="CustomShape 124"/>
            <p:cNvSpPr/>
            <p:nvPr/>
          </p:nvSpPr>
          <p:spPr>
            <a:xfrm>
              <a:off x="2447280" y="890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Natacha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Alemán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52" name="Group 125"/>
          <p:cNvGrpSpPr/>
          <p:nvPr/>
        </p:nvGrpSpPr>
        <p:grpSpPr>
          <a:xfrm>
            <a:off x="4003200" y="8491680"/>
            <a:ext cx="1439280" cy="703440"/>
            <a:chOff x="4003200" y="8491680"/>
            <a:chExt cx="1439280" cy="703440"/>
          </a:xfrm>
        </p:grpSpPr>
        <p:sp>
          <p:nvSpPr>
            <p:cNvPr id="253" name="CustomShape 126"/>
            <p:cNvSpPr/>
            <p:nvPr/>
          </p:nvSpPr>
          <p:spPr>
            <a:xfrm>
              <a:off x="4003200" y="8491680"/>
              <a:ext cx="1439280" cy="415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Órgano de Gestión Presupuestaria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54" name="CustomShape 127"/>
            <p:cNvSpPr/>
            <p:nvPr/>
          </p:nvSpPr>
          <p:spPr>
            <a:xfrm>
              <a:off x="4003200" y="890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Elisa Fernández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55" name="CustomShape 128"/>
          <p:cNvSpPr/>
          <p:nvPr/>
        </p:nvSpPr>
        <p:spPr>
          <a:xfrm flipH="1">
            <a:off x="3948480" y="9280440"/>
            <a:ext cx="44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56" name="CustomShape 129"/>
          <p:cNvSpPr/>
          <p:nvPr/>
        </p:nvSpPr>
        <p:spPr>
          <a:xfrm flipH="1">
            <a:off x="708840" y="9099000"/>
            <a:ext cx="871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57" name="Group 130"/>
          <p:cNvGrpSpPr/>
          <p:nvPr/>
        </p:nvGrpSpPr>
        <p:grpSpPr>
          <a:xfrm>
            <a:off x="801000" y="9083160"/>
            <a:ext cx="1439280" cy="787680"/>
            <a:chOff x="801000" y="9083160"/>
            <a:chExt cx="1439280" cy="787680"/>
          </a:xfrm>
        </p:grpSpPr>
        <p:sp>
          <p:nvSpPr>
            <p:cNvPr id="258" name="CustomShape 131"/>
            <p:cNvSpPr/>
            <p:nvPr/>
          </p:nvSpPr>
          <p:spPr>
            <a:xfrm>
              <a:off x="801000" y="9083160"/>
              <a:ext cx="1439280" cy="4993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Secretaría General Técnica de la Junta de Gobierno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59" name="CustomShape 132"/>
            <p:cNvSpPr/>
            <p:nvPr/>
          </p:nvSpPr>
          <p:spPr>
            <a:xfrm>
              <a:off x="801000" y="95835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Antonio José Muñecas Rodrigo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60" name="CustomShape 133"/>
          <p:cNvSpPr/>
          <p:nvPr/>
        </p:nvSpPr>
        <p:spPr>
          <a:xfrm flipH="1">
            <a:off x="721080" y="604224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61" name="CustomShape 134"/>
          <p:cNvSpPr/>
          <p:nvPr/>
        </p:nvSpPr>
        <p:spPr>
          <a:xfrm>
            <a:off x="11200320" y="9888120"/>
            <a:ext cx="3198240" cy="52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Actualizado en </a:t>
            </a:r>
            <a:r>
              <a:rPr lang="es-ES" sz="1400" spc="-1" dirty="0" smtClean="0">
                <a:solidFill>
                  <a:srgbClr val="000000"/>
                </a:solidFill>
                <a:latin typeface="Calibri"/>
                <a:ea typeface="DejaVu Sans"/>
              </a:rPr>
              <a:t>junio</a:t>
            </a:r>
            <a:r>
              <a:rPr lang="es-ES" sz="1400" b="0" strike="noStrike" spc="-1" dirty="0" smtClean="0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lang="es-ES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de 2025 según</a:t>
            </a:r>
            <a:r>
              <a:rPr lang="es-ES" sz="1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es-ES" sz="1400" b="0" u="sng" strike="noStrike" spc="-1" dirty="0">
                <a:solidFill>
                  <a:srgbClr val="0000FF"/>
                </a:solidFill>
                <a:uFillTx/>
                <a:latin typeface="Calibri"/>
                <a:ea typeface="DejaVu Sans"/>
                <a:hlinkClick r:id="rId3"/>
              </a:rPr>
              <a:t>Decreto 26777/2023</a:t>
            </a:r>
            <a:endParaRPr lang="es-ES" sz="1400" b="0" strike="noStrike" spc="-1" dirty="0">
              <a:latin typeface="Arial"/>
            </a:endParaRPr>
          </a:p>
        </p:txBody>
      </p:sp>
      <p:sp>
        <p:nvSpPr>
          <p:cNvPr id="262" name="CustomShape 135"/>
          <p:cNvSpPr/>
          <p:nvPr/>
        </p:nvSpPr>
        <p:spPr>
          <a:xfrm>
            <a:off x="2444040" y="352728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63" name="Group 136"/>
          <p:cNvGrpSpPr/>
          <p:nvPr/>
        </p:nvGrpSpPr>
        <p:grpSpPr>
          <a:xfrm>
            <a:off x="12887640" y="3817080"/>
            <a:ext cx="1439280" cy="968040"/>
            <a:chOff x="12887640" y="3817080"/>
            <a:chExt cx="1439280" cy="968040"/>
          </a:xfrm>
        </p:grpSpPr>
        <p:sp>
          <p:nvSpPr>
            <p:cNvPr id="264" name="CustomShape 137"/>
            <p:cNvSpPr/>
            <p:nvPr/>
          </p:nvSpPr>
          <p:spPr>
            <a:xfrm>
              <a:off x="12887640" y="381708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Deportes y Juventud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65" name="CustomShape 138"/>
            <p:cNvSpPr/>
            <p:nvPr/>
          </p:nvSpPr>
          <p:spPr>
            <a:xfrm>
              <a:off x="12887640" y="44978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Carla Campoamor Abad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66" name="CustomShape 139"/>
          <p:cNvSpPr/>
          <p:nvPr/>
        </p:nvSpPr>
        <p:spPr>
          <a:xfrm>
            <a:off x="11064240" y="3646080"/>
            <a:ext cx="360" cy="429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67" name="CustomShape 140"/>
          <p:cNvSpPr/>
          <p:nvPr/>
        </p:nvSpPr>
        <p:spPr>
          <a:xfrm flipH="1">
            <a:off x="11059200" y="407592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68" name="Group 141"/>
          <p:cNvGrpSpPr/>
          <p:nvPr/>
        </p:nvGrpSpPr>
        <p:grpSpPr>
          <a:xfrm>
            <a:off x="11163600" y="3902760"/>
            <a:ext cx="1439280" cy="968400"/>
            <a:chOff x="11163600" y="3902760"/>
            <a:chExt cx="1439280" cy="968400"/>
          </a:xfrm>
        </p:grpSpPr>
        <p:sp>
          <p:nvSpPr>
            <p:cNvPr id="269" name="CustomShape 142"/>
            <p:cNvSpPr/>
            <p:nvPr/>
          </p:nvSpPr>
          <p:spPr>
            <a:xfrm>
              <a:off x="11163600" y="3902760"/>
              <a:ext cx="1439280" cy="6800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delegada del Área de Igualdad,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Diversidad y Participación Ciudadana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70" name="CustomShape 143"/>
            <p:cNvSpPr/>
            <p:nvPr/>
          </p:nvSpPr>
          <p:spPr>
            <a:xfrm>
              <a:off x="11163600" y="45838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Betsaida González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71" name="Group 144"/>
          <p:cNvGrpSpPr/>
          <p:nvPr/>
        </p:nvGrpSpPr>
        <p:grpSpPr>
          <a:xfrm>
            <a:off x="11149560" y="5051160"/>
            <a:ext cx="1439280" cy="827280"/>
            <a:chOff x="11149560" y="5051160"/>
            <a:chExt cx="1439280" cy="827280"/>
          </a:xfrm>
        </p:grpSpPr>
        <p:sp>
          <p:nvSpPr>
            <p:cNvPr id="272" name="CustomShape 145"/>
            <p:cNvSpPr/>
            <p:nvPr/>
          </p:nvSpPr>
          <p:spPr>
            <a:xfrm>
              <a:off x="11149560" y="505116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 Servicios Sociales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73" name="CustomShape 146"/>
            <p:cNvSpPr/>
            <p:nvPr/>
          </p:nvSpPr>
          <p:spPr>
            <a:xfrm>
              <a:off x="11149560" y="559116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Carlos Iván Gómez Curbelo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74" name="Group 147"/>
          <p:cNvGrpSpPr/>
          <p:nvPr/>
        </p:nvGrpSpPr>
        <p:grpSpPr>
          <a:xfrm>
            <a:off x="11149560" y="6169320"/>
            <a:ext cx="1439280" cy="827280"/>
            <a:chOff x="11149560" y="6169320"/>
            <a:chExt cx="1439280" cy="827280"/>
          </a:xfrm>
        </p:grpSpPr>
        <p:sp>
          <p:nvSpPr>
            <p:cNvPr id="275" name="CustomShape 148"/>
            <p:cNvSpPr/>
            <p:nvPr/>
          </p:nvSpPr>
          <p:spPr>
            <a:xfrm>
              <a:off x="11149560" y="616932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Igualdad y Diversidad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76" name="CustomShape 149"/>
            <p:cNvSpPr/>
            <p:nvPr/>
          </p:nvSpPr>
          <p:spPr>
            <a:xfrm>
              <a:off x="11149560" y="67093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Vacante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77" name="CustomShape 150"/>
          <p:cNvSpPr/>
          <p:nvPr/>
        </p:nvSpPr>
        <p:spPr>
          <a:xfrm>
            <a:off x="11064240" y="3503520"/>
            <a:ext cx="360" cy="2665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78" name="CustomShape 151"/>
          <p:cNvSpPr/>
          <p:nvPr/>
        </p:nvSpPr>
        <p:spPr>
          <a:xfrm flipH="1">
            <a:off x="11061360" y="505116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79" name="CustomShape 152"/>
          <p:cNvSpPr/>
          <p:nvPr/>
        </p:nvSpPr>
        <p:spPr>
          <a:xfrm flipH="1">
            <a:off x="11061360" y="6169320"/>
            <a:ext cx="8532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80" name="Group 153"/>
          <p:cNvGrpSpPr/>
          <p:nvPr/>
        </p:nvGrpSpPr>
        <p:grpSpPr>
          <a:xfrm>
            <a:off x="9429480" y="6168960"/>
            <a:ext cx="1439280" cy="993960"/>
            <a:chOff x="9429480" y="6168960"/>
            <a:chExt cx="1439280" cy="993960"/>
          </a:xfrm>
        </p:grpSpPr>
        <p:sp>
          <p:nvSpPr>
            <p:cNvPr id="281" name="CustomShape 154"/>
            <p:cNvSpPr/>
            <p:nvPr/>
          </p:nvSpPr>
          <p:spPr>
            <a:xfrm>
              <a:off x="9429480" y="6168960"/>
              <a:ext cx="1439280" cy="6480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Coordinación general de Planificación, Desarrollo Urbano y Vivienda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82" name="CustomShape 155"/>
            <p:cNvSpPr/>
            <p:nvPr/>
          </p:nvSpPr>
          <p:spPr>
            <a:xfrm>
              <a:off x="9429480" y="6817680"/>
              <a:ext cx="1439280" cy="3452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Carmen Nieves Martín Pérez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83" name="CustomShape 156"/>
          <p:cNvSpPr/>
          <p:nvPr/>
        </p:nvSpPr>
        <p:spPr>
          <a:xfrm>
            <a:off x="9423360" y="7163640"/>
            <a:ext cx="360" cy="1250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84" name="CustomShape 157"/>
          <p:cNvSpPr/>
          <p:nvPr/>
        </p:nvSpPr>
        <p:spPr>
          <a:xfrm>
            <a:off x="7616160" y="3487320"/>
            <a:ext cx="360" cy="3297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85" name="Group 158"/>
          <p:cNvGrpSpPr/>
          <p:nvPr/>
        </p:nvGrpSpPr>
        <p:grpSpPr>
          <a:xfrm>
            <a:off x="7708680" y="3817080"/>
            <a:ext cx="1439280" cy="827280"/>
            <a:chOff x="7708680" y="3817080"/>
            <a:chExt cx="1439280" cy="827280"/>
          </a:xfrm>
        </p:grpSpPr>
        <p:sp>
          <p:nvSpPr>
            <p:cNvPr id="286" name="CustomShape 159"/>
            <p:cNvSpPr/>
            <p:nvPr/>
          </p:nvSpPr>
          <p:spPr>
            <a:xfrm>
              <a:off x="7708680" y="38170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Seguridad y Emergencias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87" name="CustomShape 160"/>
            <p:cNvSpPr/>
            <p:nvPr/>
          </p:nvSpPr>
          <p:spPr>
            <a:xfrm>
              <a:off x="7708680" y="43570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Rosa Rodríguez Arteaga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88" name="CustomShape 161"/>
          <p:cNvSpPr/>
          <p:nvPr/>
        </p:nvSpPr>
        <p:spPr>
          <a:xfrm flipH="1">
            <a:off x="7622280" y="3817080"/>
            <a:ext cx="81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289" name="CustomShape 162"/>
          <p:cNvSpPr/>
          <p:nvPr/>
        </p:nvSpPr>
        <p:spPr>
          <a:xfrm>
            <a:off x="4178880" y="3638520"/>
            <a:ext cx="360" cy="290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90" name="Group 163"/>
          <p:cNvGrpSpPr/>
          <p:nvPr/>
        </p:nvGrpSpPr>
        <p:grpSpPr>
          <a:xfrm>
            <a:off x="801000" y="6044400"/>
            <a:ext cx="1439280" cy="827280"/>
            <a:chOff x="801000" y="6044400"/>
            <a:chExt cx="1439280" cy="827280"/>
          </a:xfrm>
        </p:grpSpPr>
        <p:sp>
          <p:nvSpPr>
            <p:cNvPr id="291" name="CustomShape 164"/>
            <p:cNvSpPr/>
            <p:nvPr/>
          </p:nvSpPr>
          <p:spPr>
            <a:xfrm>
              <a:off x="801000" y="604440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Coordinación general de Modernización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92" name="CustomShape 165"/>
            <p:cNvSpPr/>
            <p:nvPr/>
          </p:nvSpPr>
          <p:spPr>
            <a:xfrm>
              <a:off x="801000" y="658440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Roberto Moreno Díaz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293" name="CustomShape 166"/>
          <p:cNvSpPr/>
          <p:nvPr/>
        </p:nvSpPr>
        <p:spPr>
          <a:xfrm flipH="1">
            <a:off x="721080" y="8008200"/>
            <a:ext cx="8568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294" name="Group 167"/>
          <p:cNvGrpSpPr/>
          <p:nvPr/>
        </p:nvGrpSpPr>
        <p:grpSpPr>
          <a:xfrm>
            <a:off x="3998160" y="6304680"/>
            <a:ext cx="1439280" cy="827280"/>
            <a:chOff x="3998160" y="6304680"/>
            <a:chExt cx="1439280" cy="827280"/>
          </a:xfrm>
        </p:grpSpPr>
        <p:sp>
          <p:nvSpPr>
            <p:cNvPr id="295" name="CustomShape 168"/>
            <p:cNvSpPr/>
            <p:nvPr/>
          </p:nvSpPr>
          <p:spPr>
            <a:xfrm>
              <a:off x="3998160" y="63046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Gobernanza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96" name="CustomShape 169"/>
            <p:cNvSpPr/>
            <p:nvPr/>
          </p:nvSpPr>
          <p:spPr>
            <a:xfrm>
              <a:off x="3998160" y="68446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Fayna Arminda Álamo Santana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297" name="Group 170"/>
          <p:cNvGrpSpPr/>
          <p:nvPr/>
        </p:nvGrpSpPr>
        <p:grpSpPr>
          <a:xfrm>
            <a:off x="4003200" y="9280440"/>
            <a:ext cx="1439280" cy="827280"/>
            <a:chOff x="4003200" y="9280440"/>
            <a:chExt cx="1439280" cy="827280"/>
          </a:xfrm>
        </p:grpSpPr>
        <p:sp>
          <p:nvSpPr>
            <p:cNvPr id="298" name="CustomShape 171"/>
            <p:cNvSpPr/>
            <p:nvPr/>
          </p:nvSpPr>
          <p:spPr>
            <a:xfrm>
              <a:off x="4003200" y="928044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Dirección General de Contratación y Patrimonio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299" name="CustomShape 172"/>
            <p:cNvSpPr/>
            <p:nvPr/>
          </p:nvSpPr>
          <p:spPr>
            <a:xfrm>
              <a:off x="4003200" y="982044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 Rafael de Francisco Concepción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300" name="CustomShape 173"/>
          <p:cNvSpPr/>
          <p:nvPr/>
        </p:nvSpPr>
        <p:spPr>
          <a:xfrm>
            <a:off x="3953520" y="8382240"/>
            <a:ext cx="360" cy="897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01" name="CustomShape 174"/>
          <p:cNvSpPr/>
          <p:nvPr/>
        </p:nvSpPr>
        <p:spPr>
          <a:xfrm>
            <a:off x="2443680" y="6235920"/>
            <a:ext cx="360" cy="289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02" name="Group 175"/>
          <p:cNvGrpSpPr/>
          <p:nvPr/>
        </p:nvGrpSpPr>
        <p:grpSpPr>
          <a:xfrm>
            <a:off x="4168080" y="2338200"/>
            <a:ext cx="1610280" cy="1444680"/>
            <a:chOff x="4168080" y="2338200"/>
            <a:chExt cx="1610280" cy="1444680"/>
          </a:xfrm>
        </p:grpSpPr>
        <p:sp>
          <p:nvSpPr>
            <p:cNvPr id="303" name="CustomShape 176"/>
            <p:cNvSpPr/>
            <p:nvPr/>
          </p:nvSpPr>
          <p:spPr>
            <a:xfrm>
              <a:off x="4168080" y="2338200"/>
              <a:ext cx="1610280" cy="10947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Desarrollo Estratégico, Sostenibilidad y Energía, Parques y Jardines y Sector Primario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04" name="CustomShape 177"/>
            <p:cNvSpPr/>
            <p:nvPr/>
          </p:nvSpPr>
          <p:spPr>
            <a:xfrm>
              <a:off x="4168080" y="3433680"/>
              <a:ext cx="1610280" cy="3492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Gemma María Martínez Soliño</a:t>
              </a:r>
              <a:endParaRPr lang="es-ES" sz="1000" b="0" strike="noStrike" spc="-1"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9" name="Line 1"/>
          <p:cNvSpPr/>
          <p:nvPr/>
        </p:nvSpPr>
        <p:spPr>
          <a:xfrm flipH="1">
            <a:off x="6955200" y="3425400"/>
            <a:ext cx="4320" cy="2990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30" name="Group 2"/>
          <p:cNvGrpSpPr/>
          <p:nvPr/>
        </p:nvGrpSpPr>
        <p:grpSpPr>
          <a:xfrm>
            <a:off x="5698800" y="2353680"/>
            <a:ext cx="2516040" cy="901080"/>
            <a:chOff x="5698800" y="2353680"/>
            <a:chExt cx="2516040" cy="901080"/>
          </a:xfrm>
        </p:grpSpPr>
        <p:sp>
          <p:nvSpPr>
            <p:cNvPr id="731" name="CustomShape 3"/>
            <p:cNvSpPr/>
            <p:nvPr/>
          </p:nvSpPr>
          <p:spPr>
            <a:xfrm>
              <a:off x="5698800" y="23536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Urbanismo, Edificación y Sostenibilidad Ambiental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32" name="CustomShape 4"/>
            <p:cNvSpPr/>
            <p:nvPr/>
          </p:nvSpPr>
          <p:spPr>
            <a:xfrm>
              <a:off x="5698800" y="303696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Javier Erasmo Doreste Zamora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733" name="CustomShape 5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734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735" name="CustomShape 6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736" name="CustomShape 7"/>
          <p:cNvSpPr/>
          <p:nvPr/>
        </p:nvSpPr>
        <p:spPr>
          <a:xfrm>
            <a:off x="3766320" y="979920"/>
            <a:ext cx="584784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Educación, Deportes y Juventud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737" name="Group 8"/>
          <p:cNvGrpSpPr/>
          <p:nvPr/>
        </p:nvGrpSpPr>
        <p:grpSpPr>
          <a:xfrm>
            <a:off x="5698800" y="2355120"/>
            <a:ext cx="2516040" cy="901440"/>
            <a:chOff x="5698800" y="2355120"/>
            <a:chExt cx="2516040" cy="901440"/>
          </a:xfrm>
        </p:grpSpPr>
        <p:sp>
          <p:nvSpPr>
            <p:cNvPr id="738" name="CustomShape 9"/>
            <p:cNvSpPr/>
            <p:nvPr/>
          </p:nvSpPr>
          <p:spPr>
            <a:xfrm>
              <a:off x="5698800" y="235512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Educación, Deportes y Juventud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39" name="CustomShape 10"/>
            <p:cNvSpPr/>
            <p:nvPr/>
          </p:nvSpPr>
          <p:spPr>
            <a:xfrm>
              <a:off x="5698800" y="303876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Saturnina Santana Dumpiérrez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740" name="CustomShape 11"/>
          <p:cNvSpPr/>
          <p:nvPr/>
        </p:nvSpPr>
        <p:spPr>
          <a:xfrm>
            <a:off x="2463120" y="368532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Deportes y Juventud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41" name="CustomShape 12"/>
          <p:cNvSpPr/>
          <p:nvPr/>
        </p:nvSpPr>
        <p:spPr>
          <a:xfrm flipH="1" flipV="1">
            <a:off x="3443760" y="3408480"/>
            <a:ext cx="3508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42" name="CustomShape 13"/>
          <p:cNvSpPr/>
          <p:nvPr/>
        </p:nvSpPr>
        <p:spPr>
          <a:xfrm flipV="1">
            <a:off x="3766320" y="351900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43" name="CustomShape 14"/>
          <p:cNvSpPr/>
          <p:nvPr/>
        </p:nvSpPr>
        <p:spPr>
          <a:xfrm flipV="1">
            <a:off x="6957000" y="3254040"/>
            <a:ext cx="360" cy="18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44" name="CustomShape 15"/>
          <p:cNvSpPr/>
          <p:nvPr/>
        </p:nvSpPr>
        <p:spPr>
          <a:xfrm>
            <a:off x="2461680" y="436536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Carla Campoamor Abad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45" name="CustomShape 16"/>
          <p:cNvSpPr/>
          <p:nvPr/>
        </p:nvSpPr>
        <p:spPr>
          <a:xfrm>
            <a:off x="11960280" y="1446480"/>
            <a:ext cx="3157920" cy="277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 28232/2023, de 12 de julio, modificado por los decretos núm. 24292/2024, de  10 de junio, decreto núm. 35760/2024, de 18 de septiembre y decreto núm.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42598, de 4 de noviembre: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Escolar de Las Palmas de Gran Canaria.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DESCENTRALIZADA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Organismo autónomo: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Instituto Municipal para la Promoción de la Actividad Física y el Deporte (IMD).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46" name="CustomShape 17"/>
          <p:cNvSpPr/>
          <p:nvPr/>
        </p:nvSpPr>
        <p:spPr>
          <a:xfrm>
            <a:off x="3473640" y="46458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47" name="Group 18"/>
          <p:cNvGrpSpPr/>
          <p:nvPr/>
        </p:nvGrpSpPr>
        <p:grpSpPr>
          <a:xfrm>
            <a:off x="5940360" y="5911200"/>
            <a:ext cx="2012400" cy="703440"/>
            <a:chOff x="5940360" y="5911200"/>
            <a:chExt cx="2012400" cy="703440"/>
          </a:xfrm>
        </p:grpSpPr>
        <p:sp>
          <p:nvSpPr>
            <p:cNvPr id="748" name="CustomShape 19"/>
            <p:cNvSpPr/>
            <p:nvPr/>
          </p:nvSpPr>
          <p:spPr>
            <a:xfrm>
              <a:off x="5940360" y="591120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Educación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49" name="CustomShape 20"/>
            <p:cNvSpPr/>
            <p:nvPr/>
          </p:nvSpPr>
          <p:spPr>
            <a:xfrm>
              <a:off x="5940360" y="633708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750" name="Line 21"/>
          <p:cNvSpPr/>
          <p:nvPr/>
        </p:nvSpPr>
        <p:spPr>
          <a:xfrm>
            <a:off x="3446640" y="3411360"/>
            <a:ext cx="0" cy="2736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CustomShape 1"/>
          <p:cNvSpPr/>
          <p:nvPr/>
        </p:nvSpPr>
        <p:spPr>
          <a:xfrm flipH="1">
            <a:off x="2441160" y="4405680"/>
            <a:ext cx="3705480" cy="1857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06" name="CustomShape 2"/>
          <p:cNvSpPr/>
          <p:nvPr/>
        </p:nvSpPr>
        <p:spPr>
          <a:xfrm flipH="1">
            <a:off x="714960" y="4117680"/>
            <a:ext cx="5429520" cy="1083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07" name="Group 3"/>
          <p:cNvGrpSpPr/>
          <p:nvPr/>
        </p:nvGrpSpPr>
        <p:grpSpPr>
          <a:xfrm>
            <a:off x="720000" y="4750920"/>
            <a:ext cx="1718640" cy="1387080"/>
            <a:chOff x="720000" y="4750920"/>
            <a:chExt cx="1718640" cy="1387080"/>
          </a:xfrm>
        </p:grpSpPr>
        <p:sp>
          <p:nvSpPr>
            <p:cNvPr id="308" name="CustomShape 4"/>
            <p:cNvSpPr/>
            <p:nvPr/>
          </p:nvSpPr>
          <p:spPr>
            <a:xfrm>
              <a:off x="720000" y="4750920"/>
              <a:ext cx="1718640" cy="9885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Presidencia, Hacienda, Modernización y Recursos Humanos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09" name="CustomShape 5"/>
            <p:cNvSpPr/>
            <p:nvPr/>
          </p:nvSpPr>
          <p:spPr>
            <a:xfrm>
              <a:off x="720000" y="5740200"/>
              <a:ext cx="1718640" cy="397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Francisco Hernández Spínola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10" name="Group 6"/>
          <p:cNvGrpSpPr/>
          <p:nvPr/>
        </p:nvGrpSpPr>
        <p:grpSpPr>
          <a:xfrm>
            <a:off x="2444040" y="5812920"/>
            <a:ext cx="1610280" cy="1189080"/>
            <a:chOff x="2444040" y="5812920"/>
            <a:chExt cx="1610280" cy="1189080"/>
          </a:xfrm>
        </p:grpSpPr>
        <p:sp>
          <p:nvSpPr>
            <p:cNvPr id="311" name="CustomShape 7"/>
            <p:cNvSpPr/>
            <p:nvPr/>
          </p:nvSpPr>
          <p:spPr>
            <a:xfrm>
              <a:off x="2444040" y="5812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Desarrollo Local, Empleo, Solidaridad, Turismo, Movilidad y Ciudad de Mar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12" name="CustomShape 8"/>
            <p:cNvSpPr/>
            <p:nvPr/>
          </p:nvSpPr>
          <p:spPr>
            <a:xfrm>
              <a:off x="2444040" y="671472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Pedro Quevedo Iturbe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13" name="Group 9"/>
          <p:cNvGrpSpPr/>
          <p:nvPr/>
        </p:nvGrpSpPr>
        <p:grpSpPr>
          <a:xfrm>
            <a:off x="4168080" y="6874920"/>
            <a:ext cx="1610280" cy="1487880"/>
            <a:chOff x="4168080" y="6874920"/>
            <a:chExt cx="1610280" cy="1487880"/>
          </a:xfrm>
        </p:grpSpPr>
        <p:sp>
          <p:nvSpPr>
            <p:cNvPr id="314" name="CustomShape 10"/>
            <p:cNvSpPr/>
            <p:nvPr/>
          </p:nvSpPr>
          <p:spPr>
            <a:xfrm>
              <a:off x="4168080" y="6874920"/>
              <a:ext cx="1610280" cy="112752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Desarrollo Estratégico, Sostenibilidad y Energía, Parques y Jardines y Sector Primario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15" name="CustomShape 11"/>
            <p:cNvSpPr/>
            <p:nvPr/>
          </p:nvSpPr>
          <p:spPr>
            <a:xfrm>
              <a:off x="4168080" y="8003160"/>
              <a:ext cx="1610280" cy="35964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Gemma María Martínez Soliño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16" name="Group 12"/>
          <p:cNvGrpSpPr/>
          <p:nvPr/>
        </p:nvGrpSpPr>
        <p:grpSpPr>
          <a:xfrm>
            <a:off x="5892120" y="7936920"/>
            <a:ext cx="1610280" cy="1290600"/>
            <a:chOff x="5892120" y="7936920"/>
            <a:chExt cx="1610280" cy="1290600"/>
          </a:xfrm>
        </p:grpSpPr>
        <p:sp>
          <p:nvSpPr>
            <p:cNvPr id="317" name="CustomShape 13"/>
            <p:cNvSpPr/>
            <p:nvPr/>
          </p:nvSpPr>
          <p:spPr>
            <a:xfrm>
              <a:off x="5892120" y="7936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Coordinación Territorial, Aguas, Carnaval y Fiestas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18" name="CustomShape 14"/>
            <p:cNvSpPr/>
            <p:nvPr/>
          </p:nvSpPr>
          <p:spPr>
            <a:xfrm>
              <a:off x="5892120" y="8838720"/>
              <a:ext cx="1610280" cy="388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Magdalena Inmaculada Medina Montenegro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19" name="Group 15"/>
          <p:cNvGrpSpPr/>
          <p:nvPr/>
        </p:nvGrpSpPr>
        <p:grpSpPr>
          <a:xfrm>
            <a:off x="7616160" y="7936920"/>
            <a:ext cx="1610280" cy="1189080"/>
            <a:chOff x="7616160" y="7936920"/>
            <a:chExt cx="1610280" cy="1189080"/>
          </a:xfrm>
        </p:grpSpPr>
        <p:sp>
          <p:nvSpPr>
            <p:cNvPr id="320" name="CustomShape 16"/>
            <p:cNvSpPr/>
            <p:nvPr/>
          </p:nvSpPr>
          <p:spPr>
            <a:xfrm>
              <a:off x="7616160" y="7936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Seguridad, Convivencia y Cultura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21" name="CustomShape 17"/>
            <p:cNvSpPr/>
            <p:nvPr/>
          </p:nvSpPr>
          <p:spPr>
            <a:xfrm>
              <a:off x="7616160" y="883872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Josué Iñiguez Ollero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22" name="Group 18"/>
          <p:cNvGrpSpPr/>
          <p:nvPr/>
        </p:nvGrpSpPr>
        <p:grpSpPr>
          <a:xfrm>
            <a:off x="9340200" y="6874920"/>
            <a:ext cx="1610280" cy="1189080"/>
            <a:chOff x="9340200" y="6874920"/>
            <a:chExt cx="1610280" cy="1189080"/>
          </a:xfrm>
        </p:grpSpPr>
        <p:sp>
          <p:nvSpPr>
            <p:cNvPr id="323" name="CustomShape 19"/>
            <p:cNvSpPr/>
            <p:nvPr/>
          </p:nvSpPr>
          <p:spPr>
            <a:xfrm>
              <a:off x="9340200" y="6874920"/>
              <a:ext cx="1610280" cy="9010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95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 Planificación, Desarrollo Urbano y Vivienda, Limpieza, Vías y Obras, y Alumbrado</a:t>
              </a:r>
              <a:endParaRPr lang="es-ES" sz="95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950" b="0" strike="noStrike" spc="-1">
                <a:latin typeface="Arial"/>
              </a:endParaRPr>
            </a:p>
          </p:txBody>
        </p:sp>
        <p:sp>
          <p:nvSpPr>
            <p:cNvPr id="324" name="CustomShape 20"/>
            <p:cNvSpPr/>
            <p:nvPr/>
          </p:nvSpPr>
          <p:spPr>
            <a:xfrm>
              <a:off x="9340200" y="7776720"/>
              <a:ext cx="1610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Mauricio Aurelio Roque González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25" name="Group 21"/>
          <p:cNvGrpSpPr/>
          <p:nvPr/>
        </p:nvGrpSpPr>
        <p:grpSpPr>
          <a:xfrm>
            <a:off x="11064240" y="5812920"/>
            <a:ext cx="1610280" cy="1320480"/>
            <a:chOff x="11064240" y="5812920"/>
            <a:chExt cx="1610280" cy="1320480"/>
          </a:xfrm>
        </p:grpSpPr>
        <p:sp>
          <p:nvSpPr>
            <p:cNvPr id="326" name="CustomShape 22"/>
            <p:cNvSpPr/>
            <p:nvPr/>
          </p:nvSpPr>
          <p:spPr>
            <a:xfrm>
              <a:off x="11064240" y="5812920"/>
              <a:ext cx="1610280" cy="100080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Bienestar Social, Igualdad, Cuidados y Salud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27" name="CustomShape 23"/>
            <p:cNvSpPr/>
            <p:nvPr/>
          </p:nvSpPr>
          <p:spPr>
            <a:xfrm>
              <a:off x="11064240" y="6814440"/>
              <a:ext cx="1610280" cy="3189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María del Carmen Vargas Palmés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28" name="Group 24"/>
          <p:cNvGrpSpPr/>
          <p:nvPr/>
        </p:nvGrpSpPr>
        <p:grpSpPr>
          <a:xfrm>
            <a:off x="12788280" y="4750920"/>
            <a:ext cx="1665360" cy="1387080"/>
            <a:chOff x="12788280" y="4750920"/>
            <a:chExt cx="1665360" cy="1387080"/>
          </a:xfrm>
        </p:grpSpPr>
        <p:sp>
          <p:nvSpPr>
            <p:cNvPr id="329" name="CustomShape 25"/>
            <p:cNvSpPr/>
            <p:nvPr/>
          </p:nvSpPr>
          <p:spPr>
            <a:xfrm>
              <a:off x="12788280" y="4750920"/>
              <a:ext cx="1665360" cy="9604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Concejalía de gobierno del Área de Educación, Deportes y Juventud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30" name="CustomShape 26"/>
            <p:cNvSpPr/>
            <p:nvPr/>
          </p:nvSpPr>
          <p:spPr>
            <a:xfrm>
              <a:off x="12788280" y="5712120"/>
              <a:ext cx="1665360" cy="4258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Saturnina Santana Dumpiérrez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331" name="Group 27"/>
          <p:cNvGrpSpPr/>
          <p:nvPr/>
        </p:nvGrpSpPr>
        <p:grpSpPr>
          <a:xfrm>
            <a:off x="6149520" y="3528000"/>
            <a:ext cx="2819520" cy="876960"/>
            <a:chOff x="6149520" y="3528000"/>
            <a:chExt cx="2819520" cy="876960"/>
          </a:xfrm>
        </p:grpSpPr>
        <p:sp>
          <p:nvSpPr>
            <p:cNvPr id="332" name="CustomShape 28"/>
            <p:cNvSpPr/>
            <p:nvPr/>
          </p:nvSpPr>
          <p:spPr>
            <a:xfrm>
              <a:off x="6149520" y="3528000"/>
              <a:ext cx="2819520" cy="5889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2F5597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 anchorCtr="1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s-ES" sz="1100" b="1" strike="noStrike" spc="-1">
                  <a:solidFill>
                    <a:srgbClr val="FFFFFF"/>
                  </a:solidFill>
                  <a:latin typeface="Calibri"/>
                  <a:ea typeface="DejaVu Sans"/>
                </a:rPr>
                <a:t>ALCALDÍA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33" name="CustomShape 29"/>
            <p:cNvSpPr/>
            <p:nvPr/>
          </p:nvSpPr>
          <p:spPr>
            <a:xfrm>
              <a:off x="6149520" y="4117680"/>
              <a:ext cx="281952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endParaRPr lang="es-ES" sz="18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Carolina Darias San Sebastián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334" name="CustomShape 30"/>
          <p:cNvSpPr/>
          <p:nvPr/>
        </p:nvSpPr>
        <p:spPr>
          <a:xfrm>
            <a:off x="2444040" y="232524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JUNTA DE GOBIERNO</a:t>
            </a:r>
            <a:endParaRPr lang="es-ES" sz="1000" b="0" strike="noStrike" spc="-1">
              <a:latin typeface="Arial"/>
            </a:endParaRPr>
          </a:p>
        </p:txBody>
      </p:sp>
      <p:sp>
        <p:nvSpPr>
          <p:cNvPr id="335" name="CustomShape 31"/>
          <p:cNvSpPr/>
          <p:nvPr/>
        </p:nvSpPr>
        <p:spPr>
          <a:xfrm>
            <a:off x="9855000" y="2325240"/>
            <a:ext cx="2819520" cy="588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8FAAD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000" b="0" strike="noStrike" spc="-1">
                <a:solidFill>
                  <a:srgbClr val="000000"/>
                </a:solidFill>
                <a:latin typeface="Calibri"/>
                <a:ea typeface="DejaVu Sans"/>
              </a:rPr>
              <a:t>PLENO</a:t>
            </a:r>
            <a:endParaRPr lang="es-ES" sz="1000" b="0" strike="noStrike" spc="-1">
              <a:latin typeface="Arial"/>
            </a:endParaRPr>
          </a:p>
        </p:txBody>
      </p:sp>
      <p:sp>
        <p:nvSpPr>
          <p:cNvPr id="336" name="CustomShape 32"/>
          <p:cNvSpPr/>
          <p:nvPr/>
        </p:nvSpPr>
        <p:spPr>
          <a:xfrm>
            <a:off x="3120120" y="647280"/>
            <a:ext cx="8878320" cy="399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337" name="Group 33"/>
          <p:cNvGrpSpPr/>
          <p:nvPr/>
        </p:nvGrpSpPr>
        <p:grpSpPr>
          <a:xfrm>
            <a:off x="11869920" y="3289680"/>
            <a:ext cx="1439280" cy="827280"/>
            <a:chOff x="11869920" y="3289680"/>
            <a:chExt cx="1439280" cy="827280"/>
          </a:xfrm>
        </p:grpSpPr>
        <p:sp>
          <p:nvSpPr>
            <p:cNvPr id="338" name="CustomShape 34"/>
            <p:cNvSpPr/>
            <p:nvPr/>
          </p:nvSpPr>
          <p:spPr>
            <a:xfrm>
              <a:off x="11869920" y="328968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Secretaría General del Pleno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39" name="CustomShape 35"/>
            <p:cNvSpPr/>
            <p:nvPr/>
          </p:nvSpPr>
          <p:spPr>
            <a:xfrm>
              <a:off x="11869920" y="382968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endParaRPr lang="es-ES" sz="1000" spc="-1" dirty="0" smtClean="0">
                <a:solidFill>
                  <a:srgbClr val="000000"/>
                </a:solidFill>
                <a:latin typeface="Calibri"/>
              </a:endParaRPr>
            </a:p>
            <a:p>
              <a:r>
                <a:rPr lang="es-ES" sz="1000" spc="-1" dirty="0" smtClean="0">
                  <a:solidFill>
                    <a:srgbClr val="000000"/>
                  </a:solidFill>
                  <a:latin typeface="Calibri"/>
                </a:rPr>
                <a:t>María </a:t>
              </a:r>
              <a:r>
                <a:rPr lang="es-ES" sz="1000" spc="-1" dirty="0">
                  <a:solidFill>
                    <a:srgbClr val="000000"/>
                  </a:solidFill>
                  <a:latin typeface="Calibri"/>
                </a:rPr>
                <a:t>Mercedes Contreras Fernández</a:t>
              </a:r>
              <a:endParaRPr lang="es-ES" sz="1000" spc="-1" dirty="0"/>
            </a:p>
            <a:p>
              <a:pPr>
                <a:lnSpc>
                  <a:spcPct val="100000"/>
                </a:lnSpc>
              </a:pPr>
              <a:endParaRPr lang="es-ES" sz="1000" b="0" strike="noStrike" spc="-1" dirty="0">
                <a:latin typeface="Arial"/>
              </a:endParaRPr>
            </a:p>
          </p:txBody>
        </p:sp>
      </p:grpSp>
      <p:pic>
        <p:nvPicPr>
          <p:cNvPr id="340" name="Imagen 91"/>
          <p:cNvPicPr/>
          <p:nvPr/>
        </p:nvPicPr>
        <p:blipFill>
          <a:blip r:embed="rId2"/>
          <a:stretch/>
        </p:blipFill>
        <p:spPr>
          <a:xfrm>
            <a:off x="969120" y="349560"/>
            <a:ext cx="761400" cy="990000"/>
          </a:xfrm>
          <a:prstGeom prst="rect">
            <a:avLst/>
          </a:prstGeom>
          <a:ln w="19080">
            <a:noFill/>
          </a:ln>
        </p:spPr>
      </p:pic>
      <p:sp>
        <p:nvSpPr>
          <p:cNvPr id="341" name="CustomShape 36"/>
          <p:cNvSpPr/>
          <p:nvPr/>
        </p:nvSpPr>
        <p:spPr>
          <a:xfrm>
            <a:off x="544680" y="1379880"/>
            <a:ext cx="1610280" cy="64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Ctr="1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  <a:ea typeface="DejaVu Sans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342" name="CustomShape 37"/>
          <p:cNvSpPr/>
          <p:nvPr/>
        </p:nvSpPr>
        <p:spPr>
          <a:xfrm>
            <a:off x="11265120" y="2914920"/>
            <a:ext cx="1324440" cy="374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3" name="CustomShape 38"/>
          <p:cNvSpPr/>
          <p:nvPr/>
        </p:nvSpPr>
        <p:spPr>
          <a:xfrm>
            <a:off x="874080" y="10164600"/>
            <a:ext cx="7999920" cy="522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es-ES" sz="1400" b="0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Revisado en abril de 2025 según </a:t>
            </a:r>
            <a:endParaRPr lang="es-E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400" b="0" u="sng" strike="noStrike" spc="-1" dirty="0">
                <a:solidFill>
                  <a:srgbClr val="0000FF"/>
                </a:solidFill>
                <a:uFillTx/>
                <a:latin typeface="Calibri"/>
                <a:ea typeface="DejaVu Sans"/>
                <a:hlinkClick r:id="rId3"/>
              </a:rPr>
              <a:t>Decreto de la Alcaldesa núm. 26777/2023, de 26 de junio</a:t>
            </a:r>
            <a:endParaRPr lang="es-ES" sz="1400" b="0" strike="noStrike" spc="-1" dirty="0">
              <a:latin typeface="Arial"/>
            </a:endParaRPr>
          </a:p>
        </p:txBody>
      </p:sp>
      <p:sp>
        <p:nvSpPr>
          <p:cNvPr id="344" name="CustomShape 39"/>
          <p:cNvSpPr/>
          <p:nvPr/>
        </p:nvSpPr>
        <p:spPr>
          <a:xfrm flipH="1">
            <a:off x="6692400" y="4405680"/>
            <a:ext cx="580320" cy="353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5" name="CustomShape 40"/>
          <p:cNvSpPr/>
          <p:nvPr/>
        </p:nvSpPr>
        <p:spPr>
          <a:xfrm flipH="1">
            <a:off x="4968360" y="4405680"/>
            <a:ext cx="1740240" cy="246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6" name="CustomShape 41"/>
          <p:cNvSpPr/>
          <p:nvPr/>
        </p:nvSpPr>
        <p:spPr>
          <a:xfrm>
            <a:off x="8969760" y="4405680"/>
            <a:ext cx="2899440" cy="1406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7" name="CustomShape 42"/>
          <p:cNvSpPr/>
          <p:nvPr/>
        </p:nvSpPr>
        <p:spPr>
          <a:xfrm>
            <a:off x="8405640" y="4405680"/>
            <a:ext cx="1739520" cy="246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48" name="CustomShape 43"/>
          <p:cNvSpPr/>
          <p:nvPr/>
        </p:nvSpPr>
        <p:spPr>
          <a:xfrm>
            <a:off x="7841880" y="4405680"/>
            <a:ext cx="579240" cy="3530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49" name="Group 44"/>
          <p:cNvGrpSpPr/>
          <p:nvPr/>
        </p:nvGrpSpPr>
        <p:grpSpPr>
          <a:xfrm>
            <a:off x="1963800" y="3303720"/>
            <a:ext cx="1439280" cy="827280"/>
            <a:chOff x="1963800" y="3303720"/>
            <a:chExt cx="1439280" cy="827280"/>
          </a:xfrm>
        </p:grpSpPr>
        <p:sp>
          <p:nvSpPr>
            <p:cNvPr id="350" name="CustomShape 45"/>
            <p:cNvSpPr/>
            <p:nvPr/>
          </p:nvSpPr>
          <p:spPr>
            <a:xfrm>
              <a:off x="1963800" y="3303720"/>
              <a:ext cx="1439280" cy="539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Secretaría General Técnica de la Junta de Gobierno</a:t>
              </a: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351" name="CustomShape 46"/>
            <p:cNvSpPr/>
            <p:nvPr/>
          </p:nvSpPr>
          <p:spPr>
            <a:xfrm>
              <a:off x="1963800" y="3843720"/>
              <a:ext cx="1439280" cy="28728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ctr">
              <a:noAutofit/>
            </a:bodyPr>
            <a:lstStyle/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Antonio José 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  <a:ea typeface="DejaVu Sans"/>
                </a:rPr>
                <a:t>Muñecas Rodrigo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352" name="CustomShape 47"/>
          <p:cNvSpPr/>
          <p:nvPr/>
        </p:nvSpPr>
        <p:spPr>
          <a:xfrm flipH="1">
            <a:off x="2678760" y="2914920"/>
            <a:ext cx="1170000" cy="388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53" name="CustomShape 48"/>
          <p:cNvSpPr/>
          <p:nvPr/>
        </p:nvSpPr>
        <p:spPr>
          <a:xfrm>
            <a:off x="8969760" y="4131720"/>
            <a:ext cx="4623480" cy="6188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4" name="Group 1"/>
          <p:cNvGrpSpPr/>
          <p:nvPr/>
        </p:nvGrpSpPr>
        <p:grpSpPr>
          <a:xfrm>
            <a:off x="3251880" y="4833360"/>
            <a:ext cx="1235520" cy="827640"/>
            <a:chOff x="3251880" y="4833360"/>
            <a:chExt cx="1235520" cy="827640"/>
          </a:xfrm>
        </p:grpSpPr>
        <p:sp>
          <p:nvSpPr>
            <p:cNvPr id="355" name="CustomShape 2"/>
            <p:cNvSpPr/>
            <p:nvPr/>
          </p:nvSpPr>
          <p:spPr>
            <a:xfrm>
              <a:off x="3251880" y="4833360"/>
              <a:ext cx="123552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Secretaría General Técnica de la Junta de Gobierno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56" name="CustomShape 3"/>
            <p:cNvSpPr/>
            <p:nvPr/>
          </p:nvSpPr>
          <p:spPr>
            <a:xfrm>
              <a:off x="3251880" y="5373360"/>
              <a:ext cx="123552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Antonio José </a:t>
              </a:r>
              <a:endParaRPr lang="es-ES" sz="11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Muñecas Rodrigo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357" name="CustomShape 4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358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359" name="CustomShape 5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grpSp>
        <p:nvGrpSpPr>
          <p:cNvPr id="360" name="Group 6"/>
          <p:cNvGrpSpPr/>
          <p:nvPr/>
        </p:nvGrpSpPr>
        <p:grpSpPr>
          <a:xfrm>
            <a:off x="1938240" y="6095160"/>
            <a:ext cx="1293120" cy="743760"/>
            <a:chOff x="1938240" y="6095160"/>
            <a:chExt cx="1293120" cy="743760"/>
          </a:xfrm>
        </p:grpSpPr>
        <p:sp>
          <p:nvSpPr>
            <p:cNvPr id="361" name="CustomShape 7"/>
            <p:cNvSpPr/>
            <p:nvPr/>
          </p:nvSpPr>
          <p:spPr>
            <a:xfrm>
              <a:off x="1938240" y="6095160"/>
              <a:ext cx="1293120" cy="46152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lo Contencioso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62" name="CustomShape 8"/>
            <p:cNvSpPr/>
            <p:nvPr/>
          </p:nvSpPr>
          <p:spPr>
            <a:xfrm>
              <a:off x="1938240" y="6557040"/>
              <a:ext cx="1293120" cy="2818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363" name="CustomShape 9"/>
          <p:cNvSpPr/>
          <p:nvPr/>
        </p:nvSpPr>
        <p:spPr>
          <a:xfrm>
            <a:off x="706680" y="9412920"/>
            <a:ext cx="13595760" cy="518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800" b="0" strike="noStrike" spc="-1">
              <a:latin typeface="Arial"/>
            </a:endParaRPr>
          </a:p>
        </p:txBody>
      </p:sp>
      <p:sp>
        <p:nvSpPr>
          <p:cNvPr id="364" name="CustomShape 10"/>
          <p:cNvSpPr/>
          <p:nvPr/>
        </p:nvSpPr>
        <p:spPr>
          <a:xfrm>
            <a:off x="2615040" y="975240"/>
            <a:ext cx="119721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Presidencia, Hacienda, Modernización y Recursos Humanos 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365" name="Group 11"/>
          <p:cNvGrpSpPr/>
          <p:nvPr/>
        </p:nvGrpSpPr>
        <p:grpSpPr>
          <a:xfrm>
            <a:off x="5732280" y="2074680"/>
            <a:ext cx="2516040" cy="901440"/>
            <a:chOff x="5732280" y="2074680"/>
            <a:chExt cx="2516040" cy="901440"/>
          </a:xfrm>
        </p:grpSpPr>
        <p:sp>
          <p:nvSpPr>
            <p:cNvPr id="366" name="CustomShape 12"/>
            <p:cNvSpPr/>
            <p:nvPr/>
          </p:nvSpPr>
          <p:spPr>
            <a:xfrm>
              <a:off x="5732280" y="20746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Presidencia, Hacienda, Modernización y Recursos Humanos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67" name="CustomShape 13"/>
            <p:cNvSpPr/>
            <p:nvPr/>
          </p:nvSpPr>
          <p:spPr>
            <a:xfrm>
              <a:off x="5732280" y="275832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Francisco Hernández Spínola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368" name="Group 14"/>
          <p:cNvGrpSpPr/>
          <p:nvPr/>
        </p:nvGrpSpPr>
        <p:grpSpPr>
          <a:xfrm>
            <a:off x="1785600" y="4799880"/>
            <a:ext cx="1363680" cy="827640"/>
            <a:chOff x="1785600" y="4799880"/>
            <a:chExt cx="1363680" cy="827640"/>
          </a:xfrm>
        </p:grpSpPr>
        <p:sp>
          <p:nvSpPr>
            <p:cNvPr id="369" name="CustomShape 15"/>
            <p:cNvSpPr/>
            <p:nvPr/>
          </p:nvSpPr>
          <p:spPr>
            <a:xfrm>
              <a:off x="1785600" y="4799880"/>
              <a:ext cx="1363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Asesoría Jurídica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70" name="CustomShape 16"/>
            <p:cNvSpPr/>
            <p:nvPr/>
          </p:nvSpPr>
          <p:spPr>
            <a:xfrm>
              <a:off x="1785600" y="5339880"/>
              <a:ext cx="1363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Tatiana Quintana Hernández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371" name="CustomShape 17"/>
          <p:cNvSpPr/>
          <p:nvPr/>
        </p:nvSpPr>
        <p:spPr>
          <a:xfrm>
            <a:off x="304920" y="3609000"/>
            <a:ext cx="16513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 Recursos Humanos </a:t>
            </a:r>
            <a:endParaRPr lang="es-ES" sz="1100" b="0" strike="noStrike" spc="-1">
              <a:latin typeface="Arial"/>
            </a:endParaRPr>
          </a:p>
        </p:txBody>
      </p:sp>
      <p:grpSp>
        <p:nvGrpSpPr>
          <p:cNvPr id="372" name="Group 18"/>
          <p:cNvGrpSpPr/>
          <p:nvPr/>
        </p:nvGrpSpPr>
        <p:grpSpPr>
          <a:xfrm>
            <a:off x="281160" y="4808880"/>
            <a:ext cx="1423080" cy="794520"/>
            <a:chOff x="281160" y="4808880"/>
            <a:chExt cx="1423080" cy="794520"/>
          </a:xfrm>
        </p:grpSpPr>
        <p:sp>
          <p:nvSpPr>
            <p:cNvPr id="373" name="CustomShape 19"/>
            <p:cNvSpPr/>
            <p:nvPr/>
          </p:nvSpPr>
          <p:spPr>
            <a:xfrm>
              <a:off x="281160" y="4808880"/>
              <a:ext cx="141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Recursos Humanos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74" name="CustomShape 20"/>
            <p:cNvSpPr/>
            <p:nvPr/>
          </p:nvSpPr>
          <p:spPr>
            <a:xfrm>
              <a:off x="286560" y="5315760"/>
              <a:ext cx="141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tabLst>
                  <a:tab pos="0" algn="l"/>
                </a:tabLst>
              </a:pPr>
              <a:r>
                <a:rPr lang="es-ES" sz="1100" b="0" strike="noStrike" spc="-1" dirty="0">
                  <a:solidFill>
                    <a:srgbClr val="000000"/>
                  </a:solidFill>
                  <a:latin typeface="Calibri"/>
                </a:rPr>
                <a:t> </a:t>
              </a:r>
              <a:endParaRPr lang="es-ES" sz="1100" b="0" strike="noStrike" spc="-1" dirty="0" smtClean="0">
                <a:solidFill>
                  <a:srgbClr val="000000"/>
                </a:solidFill>
                <a:latin typeface="Calibri"/>
              </a:endParaRPr>
            </a:p>
            <a:p>
              <a:pPr>
                <a:tabLst>
                  <a:tab pos="0" algn="l"/>
                </a:tabLst>
              </a:pPr>
              <a:r>
                <a:rPr lang="es-ES" sz="1100" spc="-1" dirty="0" smtClean="0">
                  <a:solidFill>
                    <a:srgbClr val="000000"/>
                  </a:solidFill>
                  <a:latin typeface="Calibri"/>
                </a:rPr>
                <a:t>María </a:t>
              </a:r>
              <a:r>
                <a:rPr lang="es-ES" sz="1100" spc="-1" dirty="0">
                  <a:solidFill>
                    <a:srgbClr val="000000"/>
                  </a:solidFill>
                  <a:latin typeface="Calibri"/>
                </a:rPr>
                <a:t>Teresa Rodríguez Sánchez</a:t>
              </a:r>
              <a:endParaRPr lang="es-ES" sz="1100" spc="-1" dirty="0"/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 dirty="0">
                <a:latin typeface="Arial"/>
              </a:endParaRPr>
            </a:p>
          </p:txBody>
        </p:sp>
      </p:grpSp>
      <p:sp>
        <p:nvSpPr>
          <p:cNvPr id="375" name="CustomShape 21"/>
          <p:cNvSpPr/>
          <p:nvPr/>
        </p:nvSpPr>
        <p:spPr>
          <a:xfrm flipH="1">
            <a:off x="1106640" y="3373560"/>
            <a:ext cx="12429720" cy="37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76" name="CustomShape 22"/>
          <p:cNvSpPr/>
          <p:nvPr/>
        </p:nvSpPr>
        <p:spPr>
          <a:xfrm flipV="1">
            <a:off x="2448360" y="350532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77" name="CustomShape 23"/>
          <p:cNvSpPr/>
          <p:nvPr/>
        </p:nvSpPr>
        <p:spPr>
          <a:xfrm flipH="1" flipV="1">
            <a:off x="2453760" y="3438720"/>
            <a:ext cx="12960" cy="1358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78" name="CustomShape 24"/>
          <p:cNvSpPr/>
          <p:nvPr/>
        </p:nvSpPr>
        <p:spPr>
          <a:xfrm>
            <a:off x="304920" y="4282560"/>
            <a:ext cx="1651320" cy="35532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 Esther Lidia Martín Martin</a:t>
            </a:r>
            <a:endParaRPr lang="es-ES" sz="1100" b="0" strike="noStrike" spc="-1">
              <a:latin typeface="Arial"/>
            </a:endParaRPr>
          </a:p>
        </p:txBody>
      </p:sp>
      <p:grpSp>
        <p:nvGrpSpPr>
          <p:cNvPr id="379" name="Group 25"/>
          <p:cNvGrpSpPr/>
          <p:nvPr/>
        </p:nvGrpSpPr>
        <p:grpSpPr>
          <a:xfrm>
            <a:off x="304920" y="6086520"/>
            <a:ext cx="1419840" cy="865440"/>
            <a:chOff x="304920" y="6086520"/>
            <a:chExt cx="1419840" cy="865440"/>
          </a:xfrm>
        </p:grpSpPr>
        <p:sp>
          <p:nvSpPr>
            <p:cNvPr id="380" name="CustomShape 26"/>
            <p:cNvSpPr/>
            <p:nvPr/>
          </p:nvSpPr>
          <p:spPr>
            <a:xfrm>
              <a:off x="304920" y="6086520"/>
              <a:ext cx="141984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Recursos Humanos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81" name="CustomShape 27"/>
            <p:cNvSpPr/>
            <p:nvPr/>
          </p:nvSpPr>
          <p:spPr>
            <a:xfrm>
              <a:off x="304920" y="6471000"/>
              <a:ext cx="1419840" cy="4809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382" name="CustomShape 28"/>
          <p:cNvSpPr/>
          <p:nvPr/>
        </p:nvSpPr>
        <p:spPr>
          <a:xfrm flipV="1">
            <a:off x="1109520" y="3431160"/>
            <a:ext cx="360" cy="2095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383" name="CustomShape 29"/>
          <p:cNvSpPr/>
          <p:nvPr/>
        </p:nvSpPr>
        <p:spPr>
          <a:xfrm>
            <a:off x="11589120" y="1452600"/>
            <a:ext cx="3199320" cy="2100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núm.28121/2023, de 12 de julio, modificado por su decreto número 6674/2024, de 20 de febrero.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NO DEPENDIENTES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Tribunal Económico-Administrativo Municipal del Ayuntamiento de Las Palmas de Gran Canaria (TEAM).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384" name="CustomShape 30"/>
          <p:cNvSpPr/>
          <p:nvPr/>
        </p:nvSpPr>
        <p:spPr>
          <a:xfrm>
            <a:off x="1130760" y="463788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385" name="Group 31"/>
          <p:cNvGrpSpPr/>
          <p:nvPr/>
        </p:nvGrpSpPr>
        <p:grpSpPr>
          <a:xfrm>
            <a:off x="293040" y="7125120"/>
            <a:ext cx="1430280" cy="797040"/>
            <a:chOff x="293040" y="7125120"/>
            <a:chExt cx="1430280" cy="797040"/>
          </a:xfrm>
        </p:grpSpPr>
        <p:sp>
          <p:nvSpPr>
            <p:cNvPr id="386" name="CustomShape 32"/>
            <p:cNvSpPr/>
            <p:nvPr/>
          </p:nvSpPr>
          <p:spPr>
            <a:xfrm>
              <a:off x="293040" y="7125120"/>
              <a:ext cx="1430280" cy="47772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Selección,  Provisión y Formación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87" name="CustomShape 33"/>
            <p:cNvSpPr/>
            <p:nvPr/>
          </p:nvSpPr>
          <p:spPr>
            <a:xfrm>
              <a:off x="293040" y="7602840"/>
              <a:ext cx="143028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388" name="Group 34"/>
          <p:cNvGrpSpPr/>
          <p:nvPr/>
        </p:nvGrpSpPr>
        <p:grpSpPr>
          <a:xfrm>
            <a:off x="1956240" y="6913440"/>
            <a:ext cx="1295280" cy="781200"/>
            <a:chOff x="1956240" y="6913440"/>
            <a:chExt cx="1295280" cy="781200"/>
          </a:xfrm>
        </p:grpSpPr>
        <p:sp>
          <p:nvSpPr>
            <p:cNvPr id="389" name="CustomShape 35"/>
            <p:cNvSpPr/>
            <p:nvPr/>
          </p:nvSpPr>
          <p:spPr>
            <a:xfrm>
              <a:off x="1956240" y="6913440"/>
              <a:ext cx="129528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 lo Consultivo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90" name="CustomShape 36"/>
            <p:cNvSpPr/>
            <p:nvPr/>
          </p:nvSpPr>
          <p:spPr>
            <a:xfrm>
              <a:off x="1956240" y="7375320"/>
              <a:ext cx="129528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391" name="Group 37"/>
          <p:cNvGrpSpPr/>
          <p:nvPr/>
        </p:nvGrpSpPr>
        <p:grpSpPr>
          <a:xfrm>
            <a:off x="5816880" y="4858200"/>
            <a:ext cx="1504080" cy="827640"/>
            <a:chOff x="5816880" y="4858200"/>
            <a:chExt cx="1504080" cy="827640"/>
          </a:xfrm>
        </p:grpSpPr>
        <p:sp>
          <p:nvSpPr>
            <p:cNvPr id="392" name="CustomShape 38"/>
            <p:cNvSpPr/>
            <p:nvPr/>
          </p:nvSpPr>
          <p:spPr>
            <a:xfrm>
              <a:off x="5816880" y="4858200"/>
              <a:ext cx="150408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Órgano de Gestión Económico- Financiera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93" name="CustomShape 39"/>
            <p:cNvSpPr/>
            <p:nvPr/>
          </p:nvSpPr>
          <p:spPr>
            <a:xfrm>
              <a:off x="5816880" y="539820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Natacha Alemán Rodríguez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394" name="Group 40"/>
          <p:cNvGrpSpPr/>
          <p:nvPr/>
        </p:nvGrpSpPr>
        <p:grpSpPr>
          <a:xfrm>
            <a:off x="4916520" y="6150600"/>
            <a:ext cx="1373040" cy="703440"/>
            <a:chOff x="4916520" y="6150600"/>
            <a:chExt cx="1373040" cy="703440"/>
          </a:xfrm>
        </p:grpSpPr>
        <p:sp>
          <p:nvSpPr>
            <p:cNvPr id="395" name="CustomShape 41"/>
            <p:cNvSpPr/>
            <p:nvPr/>
          </p:nvSpPr>
          <p:spPr>
            <a:xfrm>
              <a:off x="4916520" y="6150600"/>
              <a:ext cx="137304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Tesorería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96" name="CustomShape 42"/>
            <p:cNvSpPr/>
            <p:nvPr/>
          </p:nvSpPr>
          <p:spPr>
            <a:xfrm>
              <a:off x="4916520" y="6566400"/>
              <a:ext cx="13730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397" name="Group 43"/>
          <p:cNvGrpSpPr/>
          <p:nvPr/>
        </p:nvGrpSpPr>
        <p:grpSpPr>
          <a:xfrm>
            <a:off x="4907160" y="7171200"/>
            <a:ext cx="1372320" cy="1224720"/>
            <a:chOff x="4907160" y="7171200"/>
            <a:chExt cx="1372320" cy="1224720"/>
          </a:xfrm>
        </p:grpSpPr>
        <p:sp>
          <p:nvSpPr>
            <p:cNvPr id="398" name="CustomShape 44"/>
            <p:cNvSpPr/>
            <p:nvPr/>
          </p:nvSpPr>
          <p:spPr>
            <a:xfrm>
              <a:off x="4907160" y="7171200"/>
              <a:ext cx="137232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Contabilidad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399" name="CustomShape 45"/>
            <p:cNvSpPr/>
            <p:nvPr/>
          </p:nvSpPr>
          <p:spPr>
            <a:xfrm>
              <a:off x="4907160" y="7587000"/>
              <a:ext cx="1372320" cy="8089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400" name="CustomShape 46"/>
          <p:cNvSpPr/>
          <p:nvPr/>
        </p:nvSpPr>
        <p:spPr>
          <a:xfrm flipH="1" flipV="1">
            <a:off x="8978400" y="6284880"/>
            <a:ext cx="179640" cy="64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401" name="Group 47"/>
          <p:cNvGrpSpPr/>
          <p:nvPr/>
        </p:nvGrpSpPr>
        <p:grpSpPr>
          <a:xfrm>
            <a:off x="5816880" y="3558600"/>
            <a:ext cx="2346480" cy="843840"/>
            <a:chOff x="5816880" y="3558600"/>
            <a:chExt cx="2346480" cy="843840"/>
          </a:xfrm>
        </p:grpSpPr>
        <p:sp>
          <p:nvSpPr>
            <p:cNvPr id="402" name="CustomShape 48"/>
            <p:cNvSpPr/>
            <p:nvPr/>
          </p:nvSpPr>
          <p:spPr>
            <a:xfrm>
              <a:off x="5816880" y="3558600"/>
              <a:ext cx="2346480" cy="539640"/>
            </a:xfrm>
            <a:prstGeom prst="rect">
              <a:avLst/>
            </a:pr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Coordinación general de Hacienda, Contratación y Patrimonio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03" name="CustomShape 49"/>
            <p:cNvSpPr/>
            <p:nvPr/>
          </p:nvSpPr>
          <p:spPr>
            <a:xfrm>
              <a:off x="5816880" y="4114800"/>
              <a:ext cx="2346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Dunnia Rodríguez Viera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404" name="CustomShape 50"/>
          <p:cNvSpPr/>
          <p:nvPr/>
        </p:nvSpPr>
        <p:spPr>
          <a:xfrm>
            <a:off x="4551120" y="4829400"/>
            <a:ext cx="1141200" cy="539640"/>
          </a:xfrm>
          <a:prstGeom prst="rect">
            <a:avLst/>
          </a:prstGeom>
          <a:solidFill>
            <a:srgbClr val="FFF2CC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Intervención General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405" name="CustomShape 51"/>
          <p:cNvSpPr/>
          <p:nvPr/>
        </p:nvSpPr>
        <p:spPr>
          <a:xfrm>
            <a:off x="4549320" y="5312520"/>
            <a:ext cx="1128600" cy="36396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 dirty="0">
                <a:solidFill>
                  <a:srgbClr val="000000"/>
                </a:solidFill>
                <a:latin typeface="Calibri"/>
              </a:rPr>
              <a:t>Vacante</a:t>
            </a:r>
            <a:endParaRPr lang="es-ES" sz="1100" b="0" strike="noStrike" spc="-1" dirty="0">
              <a:latin typeface="Arial"/>
            </a:endParaRPr>
          </a:p>
        </p:txBody>
      </p:sp>
      <p:grpSp>
        <p:nvGrpSpPr>
          <p:cNvPr id="406" name="Group 52"/>
          <p:cNvGrpSpPr/>
          <p:nvPr/>
        </p:nvGrpSpPr>
        <p:grpSpPr>
          <a:xfrm>
            <a:off x="3502440" y="6142680"/>
            <a:ext cx="1293120" cy="690120"/>
            <a:chOff x="3502440" y="6142680"/>
            <a:chExt cx="1293120" cy="690120"/>
          </a:xfrm>
        </p:grpSpPr>
        <p:sp>
          <p:nvSpPr>
            <p:cNvPr id="407" name="CustomShape 53"/>
            <p:cNvSpPr/>
            <p:nvPr/>
          </p:nvSpPr>
          <p:spPr>
            <a:xfrm>
              <a:off x="3502440" y="6142680"/>
              <a:ext cx="129312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Función Interventora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08" name="CustomShape 54"/>
            <p:cNvSpPr/>
            <p:nvPr/>
          </p:nvSpPr>
          <p:spPr>
            <a:xfrm>
              <a:off x="3502440" y="6545160"/>
              <a:ext cx="129312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09" name="Group 55"/>
          <p:cNvGrpSpPr/>
          <p:nvPr/>
        </p:nvGrpSpPr>
        <p:grpSpPr>
          <a:xfrm>
            <a:off x="3508200" y="6985800"/>
            <a:ext cx="1270080" cy="1180080"/>
            <a:chOff x="3508200" y="6985800"/>
            <a:chExt cx="1270080" cy="1180080"/>
          </a:xfrm>
        </p:grpSpPr>
        <p:sp>
          <p:nvSpPr>
            <p:cNvPr id="410" name="CustomShape 56"/>
            <p:cNvSpPr/>
            <p:nvPr/>
          </p:nvSpPr>
          <p:spPr>
            <a:xfrm>
              <a:off x="3508200" y="6985800"/>
              <a:ext cx="127008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Control Financiero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11" name="CustomShape 57"/>
            <p:cNvSpPr/>
            <p:nvPr/>
          </p:nvSpPr>
          <p:spPr>
            <a:xfrm>
              <a:off x="3508200" y="7401600"/>
              <a:ext cx="1270080" cy="7642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12" name="Group 58"/>
          <p:cNvGrpSpPr/>
          <p:nvPr/>
        </p:nvGrpSpPr>
        <p:grpSpPr>
          <a:xfrm>
            <a:off x="7369920" y="4867920"/>
            <a:ext cx="1504080" cy="827640"/>
            <a:chOff x="7369920" y="4867920"/>
            <a:chExt cx="1504080" cy="827640"/>
          </a:xfrm>
        </p:grpSpPr>
        <p:sp>
          <p:nvSpPr>
            <p:cNvPr id="413" name="CustomShape 59"/>
            <p:cNvSpPr/>
            <p:nvPr/>
          </p:nvSpPr>
          <p:spPr>
            <a:xfrm>
              <a:off x="7369920" y="4867920"/>
              <a:ext cx="150408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Órgano de Gestión Tributaria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14" name="CustomShape 60"/>
            <p:cNvSpPr/>
            <p:nvPr/>
          </p:nvSpPr>
          <p:spPr>
            <a:xfrm>
              <a:off x="7369920" y="540792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Antonia Guadalupe Betancor Montesdeoca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15" name="Group 61"/>
          <p:cNvGrpSpPr/>
          <p:nvPr/>
        </p:nvGrpSpPr>
        <p:grpSpPr>
          <a:xfrm>
            <a:off x="6545880" y="6152400"/>
            <a:ext cx="1445760" cy="698760"/>
            <a:chOff x="6545880" y="6152400"/>
            <a:chExt cx="1445760" cy="698760"/>
          </a:xfrm>
        </p:grpSpPr>
        <p:sp>
          <p:nvSpPr>
            <p:cNvPr id="416" name="CustomShape 62"/>
            <p:cNvSpPr/>
            <p:nvPr/>
          </p:nvSpPr>
          <p:spPr>
            <a:xfrm>
              <a:off x="6545880" y="6152400"/>
              <a:ext cx="144576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Tributos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17" name="CustomShape 63"/>
            <p:cNvSpPr/>
            <p:nvPr/>
          </p:nvSpPr>
          <p:spPr>
            <a:xfrm>
              <a:off x="6545880" y="6568200"/>
              <a:ext cx="1445760" cy="2829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18" name="Group 64"/>
          <p:cNvGrpSpPr/>
          <p:nvPr/>
        </p:nvGrpSpPr>
        <p:grpSpPr>
          <a:xfrm>
            <a:off x="8936280" y="4861440"/>
            <a:ext cx="1504080" cy="827640"/>
            <a:chOff x="8936280" y="4861440"/>
            <a:chExt cx="1504080" cy="827640"/>
          </a:xfrm>
        </p:grpSpPr>
        <p:sp>
          <p:nvSpPr>
            <p:cNvPr id="419" name="CustomShape 65"/>
            <p:cNvSpPr/>
            <p:nvPr/>
          </p:nvSpPr>
          <p:spPr>
            <a:xfrm>
              <a:off x="8936280" y="4861440"/>
              <a:ext cx="1504080" cy="539640"/>
            </a:xfrm>
            <a:prstGeom prst="rect">
              <a:avLst/>
            </a:prstGeom>
            <a:solidFill>
              <a:srgbClr val="FFF2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Órgano de Gestión Presupuestaria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20" name="CustomShape 66"/>
            <p:cNvSpPr/>
            <p:nvPr/>
          </p:nvSpPr>
          <p:spPr>
            <a:xfrm>
              <a:off x="8936280" y="540144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Elisa Fernández Rodríguez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21" name="Group 67"/>
          <p:cNvGrpSpPr/>
          <p:nvPr/>
        </p:nvGrpSpPr>
        <p:grpSpPr>
          <a:xfrm>
            <a:off x="10510920" y="4861440"/>
            <a:ext cx="1381320" cy="815040"/>
            <a:chOff x="10510920" y="4861440"/>
            <a:chExt cx="1381320" cy="815040"/>
          </a:xfrm>
        </p:grpSpPr>
        <p:sp>
          <p:nvSpPr>
            <p:cNvPr id="422" name="CustomShape 68"/>
            <p:cNvSpPr/>
            <p:nvPr/>
          </p:nvSpPr>
          <p:spPr>
            <a:xfrm>
              <a:off x="10510920" y="4861440"/>
              <a:ext cx="138132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Contratación y Patrimonio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23" name="CustomShape 69"/>
            <p:cNvSpPr/>
            <p:nvPr/>
          </p:nvSpPr>
          <p:spPr>
            <a:xfrm>
              <a:off x="10510920" y="5388840"/>
              <a:ext cx="138132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Rafael de Francisco Concepción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24" name="Group 70"/>
          <p:cNvGrpSpPr/>
          <p:nvPr/>
        </p:nvGrpSpPr>
        <p:grpSpPr>
          <a:xfrm>
            <a:off x="6581160" y="6958080"/>
            <a:ext cx="1410480" cy="703440"/>
            <a:chOff x="6581160" y="6958080"/>
            <a:chExt cx="1410480" cy="703440"/>
          </a:xfrm>
        </p:grpSpPr>
        <p:sp>
          <p:nvSpPr>
            <p:cNvPr id="425" name="CustomShape 71"/>
            <p:cNvSpPr/>
            <p:nvPr/>
          </p:nvSpPr>
          <p:spPr>
            <a:xfrm>
              <a:off x="6581160" y="6958080"/>
              <a:ext cx="141048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Atención al Contribuyente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26" name="CustomShape 72"/>
            <p:cNvSpPr/>
            <p:nvPr/>
          </p:nvSpPr>
          <p:spPr>
            <a:xfrm>
              <a:off x="6581160" y="7373880"/>
              <a:ext cx="1410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27" name="Group 73"/>
          <p:cNvGrpSpPr/>
          <p:nvPr/>
        </p:nvGrpSpPr>
        <p:grpSpPr>
          <a:xfrm>
            <a:off x="6586920" y="7778520"/>
            <a:ext cx="1439640" cy="855000"/>
            <a:chOff x="6586920" y="7778520"/>
            <a:chExt cx="1439640" cy="855000"/>
          </a:xfrm>
        </p:grpSpPr>
        <p:sp>
          <p:nvSpPr>
            <p:cNvPr id="428" name="CustomShape 74"/>
            <p:cNvSpPr/>
            <p:nvPr/>
          </p:nvSpPr>
          <p:spPr>
            <a:xfrm>
              <a:off x="6586920" y="7778520"/>
              <a:ext cx="143964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Recaudación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29" name="CustomShape 75"/>
            <p:cNvSpPr/>
            <p:nvPr/>
          </p:nvSpPr>
          <p:spPr>
            <a:xfrm>
              <a:off x="6586920" y="8163000"/>
              <a:ext cx="1439640" cy="4705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30" name="Group 76"/>
          <p:cNvGrpSpPr/>
          <p:nvPr/>
        </p:nvGrpSpPr>
        <p:grpSpPr>
          <a:xfrm>
            <a:off x="8290440" y="6165720"/>
            <a:ext cx="1337400" cy="703800"/>
            <a:chOff x="8290440" y="6165720"/>
            <a:chExt cx="1337400" cy="703800"/>
          </a:xfrm>
        </p:grpSpPr>
        <p:sp>
          <p:nvSpPr>
            <p:cNvPr id="431" name="CustomShape 77"/>
            <p:cNvSpPr/>
            <p:nvPr/>
          </p:nvSpPr>
          <p:spPr>
            <a:xfrm>
              <a:off x="8303760" y="6165720"/>
              <a:ext cx="132408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Gestión Presupuestaria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32" name="CustomShape 78"/>
            <p:cNvSpPr/>
            <p:nvPr/>
          </p:nvSpPr>
          <p:spPr>
            <a:xfrm>
              <a:off x="8290440" y="6581880"/>
              <a:ext cx="132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 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33" name="Group 79"/>
          <p:cNvGrpSpPr/>
          <p:nvPr/>
        </p:nvGrpSpPr>
        <p:grpSpPr>
          <a:xfrm>
            <a:off x="11937600" y="4858200"/>
            <a:ext cx="1504080" cy="827640"/>
            <a:chOff x="11937600" y="4858200"/>
            <a:chExt cx="1504080" cy="827640"/>
          </a:xfrm>
        </p:grpSpPr>
        <p:sp>
          <p:nvSpPr>
            <p:cNvPr id="434" name="CustomShape 80"/>
            <p:cNvSpPr/>
            <p:nvPr/>
          </p:nvSpPr>
          <p:spPr>
            <a:xfrm>
              <a:off x="11937600" y="4858200"/>
              <a:ext cx="15040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Innovación Tecnológica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35" name="CustomShape 81"/>
            <p:cNvSpPr/>
            <p:nvPr/>
          </p:nvSpPr>
          <p:spPr>
            <a:xfrm>
              <a:off x="11937600" y="5398200"/>
              <a:ext cx="1504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Manuel Ángel Castellano Trujillo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36" name="Group 82"/>
          <p:cNvGrpSpPr/>
          <p:nvPr/>
        </p:nvGrpSpPr>
        <p:grpSpPr>
          <a:xfrm>
            <a:off x="13588200" y="4832280"/>
            <a:ext cx="1468080" cy="827640"/>
            <a:chOff x="13588200" y="4832280"/>
            <a:chExt cx="1468080" cy="827640"/>
          </a:xfrm>
        </p:grpSpPr>
        <p:sp>
          <p:nvSpPr>
            <p:cNvPr id="437" name="CustomShape 83"/>
            <p:cNvSpPr/>
            <p:nvPr/>
          </p:nvSpPr>
          <p:spPr>
            <a:xfrm>
              <a:off x="13588200" y="4832280"/>
              <a:ext cx="14680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Gobernanza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38" name="CustomShape 84"/>
            <p:cNvSpPr/>
            <p:nvPr/>
          </p:nvSpPr>
          <p:spPr>
            <a:xfrm>
              <a:off x="13588200" y="5372280"/>
              <a:ext cx="14680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Fayna Arminda Álamo Santana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39" name="Group 85"/>
          <p:cNvGrpSpPr/>
          <p:nvPr/>
        </p:nvGrpSpPr>
        <p:grpSpPr>
          <a:xfrm>
            <a:off x="10100880" y="6171120"/>
            <a:ext cx="1418040" cy="780840"/>
            <a:chOff x="10100880" y="6171120"/>
            <a:chExt cx="1418040" cy="780840"/>
          </a:xfrm>
        </p:grpSpPr>
        <p:sp>
          <p:nvSpPr>
            <p:cNvPr id="440" name="CustomShape 86"/>
            <p:cNvSpPr/>
            <p:nvPr/>
          </p:nvSpPr>
          <p:spPr>
            <a:xfrm>
              <a:off x="10100880" y="6171120"/>
              <a:ext cx="141804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Contratación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41" name="CustomShape 87"/>
            <p:cNvSpPr/>
            <p:nvPr/>
          </p:nvSpPr>
          <p:spPr>
            <a:xfrm>
              <a:off x="10100880" y="6632640"/>
              <a:ext cx="141804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42" name="Group 88"/>
          <p:cNvGrpSpPr/>
          <p:nvPr/>
        </p:nvGrpSpPr>
        <p:grpSpPr>
          <a:xfrm>
            <a:off x="13609440" y="6270840"/>
            <a:ext cx="1418040" cy="909360"/>
            <a:chOff x="13609440" y="6270840"/>
            <a:chExt cx="1418040" cy="909360"/>
          </a:xfrm>
        </p:grpSpPr>
        <p:sp>
          <p:nvSpPr>
            <p:cNvPr id="443" name="CustomShape 89"/>
            <p:cNvSpPr/>
            <p:nvPr/>
          </p:nvSpPr>
          <p:spPr>
            <a:xfrm>
              <a:off x="13609440" y="6270840"/>
              <a:ext cx="141804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Asistencia Ciudadana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44" name="CustomShape 90"/>
            <p:cNvSpPr/>
            <p:nvPr/>
          </p:nvSpPr>
          <p:spPr>
            <a:xfrm>
              <a:off x="13609440" y="6718320"/>
              <a:ext cx="1418040" cy="4618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es-ES" sz="18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es-ES" sz="1800" b="0" strike="noStrike" spc="-1">
                <a:latin typeface="Arial"/>
              </a:endParaRPr>
            </a:p>
          </p:txBody>
        </p:sp>
      </p:grpSp>
      <p:grpSp>
        <p:nvGrpSpPr>
          <p:cNvPr id="445" name="Group 91"/>
          <p:cNvGrpSpPr/>
          <p:nvPr/>
        </p:nvGrpSpPr>
        <p:grpSpPr>
          <a:xfrm>
            <a:off x="12366360" y="3589200"/>
            <a:ext cx="2346480" cy="843480"/>
            <a:chOff x="12366360" y="3589200"/>
            <a:chExt cx="2346480" cy="843480"/>
          </a:xfrm>
        </p:grpSpPr>
        <p:sp>
          <p:nvSpPr>
            <p:cNvPr id="446" name="CustomShape 92"/>
            <p:cNvSpPr/>
            <p:nvPr/>
          </p:nvSpPr>
          <p:spPr>
            <a:xfrm>
              <a:off x="12366360" y="3589200"/>
              <a:ext cx="2346480" cy="539640"/>
            </a:xfrm>
            <a:prstGeom prst="rect">
              <a:avLst/>
            </a:pr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Coordinación general de Modernización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47" name="CustomShape 93"/>
            <p:cNvSpPr/>
            <p:nvPr/>
          </p:nvSpPr>
          <p:spPr>
            <a:xfrm>
              <a:off x="12366360" y="4145040"/>
              <a:ext cx="2346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Roberto Moreno Díaz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448" name="Group 94"/>
          <p:cNvGrpSpPr/>
          <p:nvPr/>
        </p:nvGrpSpPr>
        <p:grpSpPr>
          <a:xfrm>
            <a:off x="11622240" y="6170040"/>
            <a:ext cx="1566000" cy="784800"/>
            <a:chOff x="11622240" y="6170040"/>
            <a:chExt cx="1566000" cy="784800"/>
          </a:xfrm>
        </p:grpSpPr>
        <p:sp>
          <p:nvSpPr>
            <p:cNvPr id="449" name="CustomShape 95"/>
            <p:cNvSpPr/>
            <p:nvPr/>
          </p:nvSpPr>
          <p:spPr>
            <a:xfrm>
              <a:off x="11622240" y="6170040"/>
              <a:ext cx="1550520" cy="54936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Tecnología de la Información y las Comunicaciones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50" name="CustomShape 96"/>
            <p:cNvSpPr/>
            <p:nvPr/>
          </p:nvSpPr>
          <p:spPr>
            <a:xfrm>
              <a:off x="11637720" y="6693480"/>
              <a:ext cx="1550520" cy="2613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51" name="Group 97"/>
          <p:cNvGrpSpPr/>
          <p:nvPr/>
        </p:nvGrpSpPr>
        <p:grpSpPr>
          <a:xfrm>
            <a:off x="10112760" y="7092720"/>
            <a:ext cx="1418040" cy="780840"/>
            <a:chOff x="10112760" y="7092720"/>
            <a:chExt cx="1418040" cy="780840"/>
          </a:xfrm>
        </p:grpSpPr>
        <p:sp>
          <p:nvSpPr>
            <p:cNvPr id="452" name="CustomShape 98"/>
            <p:cNvSpPr/>
            <p:nvPr/>
          </p:nvSpPr>
          <p:spPr>
            <a:xfrm>
              <a:off x="10112760" y="7092720"/>
              <a:ext cx="1418040" cy="451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Patrimonio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53" name="CustomShape 99"/>
            <p:cNvSpPr/>
            <p:nvPr/>
          </p:nvSpPr>
          <p:spPr>
            <a:xfrm>
              <a:off x="10112760" y="7554240"/>
              <a:ext cx="1418040" cy="31932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454" name="Group 100"/>
          <p:cNvGrpSpPr/>
          <p:nvPr/>
        </p:nvGrpSpPr>
        <p:grpSpPr>
          <a:xfrm>
            <a:off x="13624920" y="7599240"/>
            <a:ext cx="1427400" cy="923040"/>
            <a:chOff x="13624920" y="7599240"/>
            <a:chExt cx="1427400" cy="923040"/>
          </a:xfrm>
        </p:grpSpPr>
        <p:sp>
          <p:nvSpPr>
            <p:cNvPr id="455" name="CustomShape 101"/>
            <p:cNvSpPr/>
            <p:nvPr/>
          </p:nvSpPr>
          <p:spPr>
            <a:xfrm>
              <a:off x="13634280" y="7599240"/>
              <a:ext cx="1418040" cy="60588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 Presidencia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456" name="CustomShape 102"/>
            <p:cNvSpPr/>
            <p:nvPr/>
          </p:nvSpPr>
          <p:spPr>
            <a:xfrm>
              <a:off x="13624920" y="8150400"/>
              <a:ext cx="1418040" cy="37188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457" name="CustomShape 103"/>
          <p:cNvSpPr/>
          <p:nvPr/>
        </p:nvSpPr>
        <p:spPr>
          <a:xfrm flipH="1" flipV="1">
            <a:off x="3770280" y="3434760"/>
            <a:ext cx="360" cy="1378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58" name="CustomShape 104"/>
          <p:cNvSpPr/>
          <p:nvPr/>
        </p:nvSpPr>
        <p:spPr>
          <a:xfrm flipV="1">
            <a:off x="142920" y="5882760"/>
            <a:ext cx="360" cy="1278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59" name="CustomShape 105"/>
          <p:cNvSpPr/>
          <p:nvPr/>
        </p:nvSpPr>
        <p:spPr>
          <a:xfrm flipH="1" flipV="1">
            <a:off x="1062720" y="5618160"/>
            <a:ext cx="720" cy="264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0" name="CustomShape 106"/>
          <p:cNvSpPr/>
          <p:nvPr/>
        </p:nvSpPr>
        <p:spPr>
          <a:xfrm flipH="1" flipV="1">
            <a:off x="140040" y="5865480"/>
            <a:ext cx="935640" cy="12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1" name="Line 107"/>
          <p:cNvSpPr/>
          <p:nvPr/>
        </p:nvSpPr>
        <p:spPr>
          <a:xfrm>
            <a:off x="1130400" y="4637880"/>
            <a:ext cx="0" cy="1324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2" name="CustomShape 108"/>
          <p:cNvSpPr/>
          <p:nvPr/>
        </p:nvSpPr>
        <p:spPr>
          <a:xfrm flipV="1">
            <a:off x="2467440" y="5628600"/>
            <a:ext cx="360" cy="250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3" name="Line 109"/>
          <p:cNvSpPr/>
          <p:nvPr/>
        </p:nvSpPr>
        <p:spPr>
          <a:xfrm flipH="1">
            <a:off x="1785240" y="5882760"/>
            <a:ext cx="68220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4" name="Line 110"/>
          <p:cNvSpPr/>
          <p:nvPr/>
        </p:nvSpPr>
        <p:spPr>
          <a:xfrm>
            <a:off x="1796760" y="5871960"/>
            <a:ext cx="0" cy="1267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5" name="CustomShape 111"/>
          <p:cNvSpPr/>
          <p:nvPr/>
        </p:nvSpPr>
        <p:spPr>
          <a:xfrm flipV="1">
            <a:off x="5113800" y="5673960"/>
            <a:ext cx="360" cy="244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6" name="Line 112"/>
          <p:cNvSpPr/>
          <p:nvPr/>
        </p:nvSpPr>
        <p:spPr>
          <a:xfrm flipH="1" flipV="1">
            <a:off x="3357000" y="5906880"/>
            <a:ext cx="1800360" cy="11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7" name="Line 113"/>
          <p:cNvSpPr/>
          <p:nvPr/>
        </p:nvSpPr>
        <p:spPr>
          <a:xfrm>
            <a:off x="3357000" y="5906880"/>
            <a:ext cx="9720" cy="1296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8" name="Line 114"/>
          <p:cNvSpPr/>
          <p:nvPr/>
        </p:nvSpPr>
        <p:spPr>
          <a:xfrm>
            <a:off x="6990120" y="2976480"/>
            <a:ext cx="0" cy="5821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69" name="CustomShape 115"/>
          <p:cNvSpPr/>
          <p:nvPr/>
        </p:nvSpPr>
        <p:spPr>
          <a:xfrm flipV="1">
            <a:off x="7009200" y="4399920"/>
            <a:ext cx="360" cy="235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0" name="Line 116"/>
          <p:cNvSpPr/>
          <p:nvPr/>
        </p:nvSpPr>
        <p:spPr>
          <a:xfrm>
            <a:off x="5113800" y="4637880"/>
            <a:ext cx="6087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1" name="Line 117"/>
          <p:cNvSpPr/>
          <p:nvPr/>
        </p:nvSpPr>
        <p:spPr>
          <a:xfrm>
            <a:off x="6568920" y="5686200"/>
            <a:ext cx="0" cy="220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2" name="Line 118"/>
          <p:cNvSpPr/>
          <p:nvPr/>
        </p:nvSpPr>
        <p:spPr>
          <a:xfrm flipH="1">
            <a:off x="3366720" y="7193520"/>
            <a:ext cx="1414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3" name="Line 119"/>
          <p:cNvSpPr/>
          <p:nvPr/>
        </p:nvSpPr>
        <p:spPr>
          <a:xfrm>
            <a:off x="6415200" y="5987160"/>
            <a:ext cx="165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4" name="Line 120"/>
          <p:cNvSpPr/>
          <p:nvPr/>
        </p:nvSpPr>
        <p:spPr>
          <a:xfrm>
            <a:off x="6420240" y="6459480"/>
            <a:ext cx="0" cy="11394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5" name="Line 121"/>
          <p:cNvSpPr/>
          <p:nvPr/>
        </p:nvSpPr>
        <p:spPr>
          <a:xfrm>
            <a:off x="8191440" y="5655600"/>
            <a:ext cx="10080" cy="23306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6" name="Line 122"/>
          <p:cNvSpPr/>
          <p:nvPr/>
        </p:nvSpPr>
        <p:spPr>
          <a:xfrm flipV="1">
            <a:off x="13539600" y="3387240"/>
            <a:ext cx="0" cy="2016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7" name="Line 123"/>
          <p:cNvSpPr/>
          <p:nvPr/>
        </p:nvSpPr>
        <p:spPr>
          <a:xfrm>
            <a:off x="13539600" y="4432680"/>
            <a:ext cx="0" cy="205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8" name="Line 124"/>
          <p:cNvSpPr/>
          <p:nvPr/>
        </p:nvSpPr>
        <p:spPr>
          <a:xfrm flipV="1">
            <a:off x="12689640" y="4663440"/>
            <a:ext cx="0" cy="1947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79" name="Line 125"/>
          <p:cNvSpPr/>
          <p:nvPr/>
        </p:nvSpPr>
        <p:spPr>
          <a:xfrm flipV="1">
            <a:off x="14322240" y="4665600"/>
            <a:ext cx="0" cy="1663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0" name="Line 126"/>
          <p:cNvSpPr/>
          <p:nvPr/>
        </p:nvSpPr>
        <p:spPr>
          <a:xfrm flipV="1">
            <a:off x="12689640" y="4653360"/>
            <a:ext cx="1648800" cy="122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1" name="Line 127"/>
          <p:cNvSpPr/>
          <p:nvPr/>
        </p:nvSpPr>
        <p:spPr>
          <a:xfrm flipV="1">
            <a:off x="6113160" y="7595640"/>
            <a:ext cx="294840" cy="10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2" name="Line 128"/>
          <p:cNvSpPr/>
          <p:nvPr/>
        </p:nvSpPr>
        <p:spPr>
          <a:xfrm flipV="1">
            <a:off x="6235200" y="6493320"/>
            <a:ext cx="345960" cy="18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3" name="Line 129"/>
          <p:cNvSpPr/>
          <p:nvPr/>
        </p:nvSpPr>
        <p:spPr>
          <a:xfrm flipH="1">
            <a:off x="1796760" y="7139160"/>
            <a:ext cx="15912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4" name="Line 130"/>
          <p:cNvSpPr/>
          <p:nvPr/>
        </p:nvSpPr>
        <p:spPr>
          <a:xfrm flipH="1" flipV="1">
            <a:off x="142560" y="6291360"/>
            <a:ext cx="162000" cy="2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5" name="Line 131"/>
          <p:cNvSpPr/>
          <p:nvPr/>
        </p:nvSpPr>
        <p:spPr>
          <a:xfrm>
            <a:off x="9723960" y="5705640"/>
            <a:ext cx="0" cy="220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6" name="Line 132"/>
          <p:cNvSpPr/>
          <p:nvPr/>
        </p:nvSpPr>
        <p:spPr>
          <a:xfrm flipV="1">
            <a:off x="8965800" y="5926320"/>
            <a:ext cx="0" cy="2394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7" name="Line 133"/>
          <p:cNvSpPr/>
          <p:nvPr/>
        </p:nvSpPr>
        <p:spPr>
          <a:xfrm flipH="1" flipV="1">
            <a:off x="8965800" y="5926320"/>
            <a:ext cx="752400" cy="11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8" name="Line 134"/>
          <p:cNvSpPr/>
          <p:nvPr/>
        </p:nvSpPr>
        <p:spPr>
          <a:xfrm flipV="1">
            <a:off x="7991640" y="6358320"/>
            <a:ext cx="199800" cy="18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89" name="Line 135"/>
          <p:cNvSpPr/>
          <p:nvPr/>
        </p:nvSpPr>
        <p:spPr>
          <a:xfrm flipV="1">
            <a:off x="7991640" y="7161480"/>
            <a:ext cx="199800" cy="43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0" name="Line 136"/>
          <p:cNvSpPr/>
          <p:nvPr/>
        </p:nvSpPr>
        <p:spPr>
          <a:xfrm>
            <a:off x="8026920" y="7986240"/>
            <a:ext cx="18792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1" name="Line 137"/>
          <p:cNvSpPr/>
          <p:nvPr/>
        </p:nvSpPr>
        <p:spPr>
          <a:xfrm>
            <a:off x="12689640" y="5686200"/>
            <a:ext cx="0" cy="274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2" name="Line 138"/>
          <p:cNvSpPr/>
          <p:nvPr/>
        </p:nvSpPr>
        <p:spPr>
          <a:xfrm flipV="1">
            <a:off x="12397680" y="5960880"/>
            <a:ext cx="7920" cy="209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3" name="Line 139"/>
          <p:cNvSpPr/>
          <p:nvPr/>
        </p:nvSpPr>
        <p:spPr>
          <a:xfrm>
            <a:off x="12397680" y="5967000"/>
            <a:ext cx="291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4" name="Line 140"/>
          <p:cNvSpPr/>
          <p:nvPr/>
        </p:nvSpPr>
        <p:spPr>
          <a:xfrm flipH="1" flipV="1">
            <a:off x="5113800" y="4637880"/>
            <a:ext cx="7920" cy="1915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5" name="Line 141"/>
          <p:cNvSpPr/>
          <p:nvPr/>
        </p:nvSpPr>
        <p:spPr>
          <a:xfrm flipH="1" flipV="1">
            <a:off x="8120880" y="4663440"/>
            <a:ext cx="1080" cy="2044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6" name="Line 142"/>
          <p:cNvSpPr/>
          <p:nvPr/>
        </p:nvSpPr>
        <p:spPr>
          <a:xfrm flipV="1">
            <a:off x="11201760" y="4663440"/>
            <a:ext cx="0" cy="1976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7" name="Line 143"/>
          <p:cNvSpPr/>
          <p:nvPr/>
        </p:nvSpPr>
        <p:spPr>
          <a:xfrm flipV="1">
            <a:off x="9688320" y="4637880"/>
            <a:ext cx="0" cy="223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8" name="Line 144"/>
          <p:cNvSpPr/>
          <p:nvPr/>
        </p:nvSpPr>
        <p:spPr>
          <a:xfrm>
            <a:off x="14322240" y="5659920"/>
            <a:ext cx="16200" cy="3009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499" name="Line 145"/>
          <p:cNvSpPr/>
          <p:nvPr/>
        </p:nvSpPr>
        <p:spPr>
          <a:xfrm flipH="1">
            <a:off x="13422960" y="5960880"/>
            <a:ext cx="18720" cy="18172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0" name="Line 146"/>
          <p:cNvSpPr/>
          <p:nvPr/>
        </p:nvSpPr>
        <p:spPr>
          <a:xfrm flipH="1">
            <a:off x="13441680" y="5960880"/>
            <a:ext cx="8967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1" name="Line 147"/>
          <p:cNvSpPr/>
          <p:nvPr/>
        </p:nvSpPr>
        <p:spPr>
          <a:xfrm flipH="1" flipV="1">
            <a:off x="13421520" y="6493320"/>
            <a:ext cx="187560" cy="32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2" name="Line 148"/>
          <p:cNvSpPr/>
          <p:nvPr/>
        </p:nvSpPr>
        <p:spPr>
          <a:xfrm flipH="1">
            <a:off x="13422960" y="7762680"/>
            <a:ext cx="2062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3" name="Line 149"/>
          <p:cNvSpPr/>
          <p:nvPr/>
        </p:nvSpPr>
        <p:spPr>
          <a:xfrm flipH="1" flipV="1">
            <a:off x="142560" y="7131600"/>
            <a:ext cx="150120" cy="232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4" name="Line 150"/>
          <p:cNvSpPr/>
          <p:nvPr/>
        </p:nvSpPr>
        <p:spPr>
          <a:xfrm flipH="1">
            <a:off x="1796760" y="6325920"/>
            <a:ext cx="14112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5" name="Line 151"/>
          <p:cNvSpPr/>
          <p:nvPr/>
        </p:nvSpPr>
        <p:spPr>
          <a:xfrm flipH="1">
            <a:off x="3366720" y="6350400"/>
            <a:ext cx="1353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6" name="Line 152"/>
          <p:cNvSpPr/>
          <p:nvPr/>
        </p:nvSpPr>
        <p:spPr>
          <a:xfrm>
            <a:off x="11277000" y="5672880"/>
            <a:ext cx="0" cy="274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7" name="Line 153"/>
          <p:cNvSpPr/>
          <p:nvPr/>
        </p:nvSpPr>
        <p:spPr>
          <a:xfrm>
            <a:off x="9907920" y="5964480"/>
            <a:ext cx="0" cy="13539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8" name="Line 154"/>
          <p:cNvSpPr/>
          <p:nvPr/>
        </p:nvSpPr>
        <p:spPr>
          <a:xfrm>
            <a:off x="9907920" y="5960880"/>
            <a:ext cx="13690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09" name="Line 155"/>
          <p:cNvSpPr/>
          <p:nvPr/>
        </p:nvSpPr>
        <p:spPr>
          <a:xfrm flipH="1">
            <a:off x="9907920" y="6396840"/>
            <a:ext cx="1929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0" name="Line 156"/>
          <p:cNvSpPr/>
          <p:nvPr/>
        </p:nvSpPr>
        <p:spPr>
          <a:xfrm flipH="1">
            <a:off x="9907920" y="7318440"/>
            <a:ext cx="20448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1" name="Line 157"/>
          <p:cNvSpPr/>
          <p:nvPr/>
        </p:nvSpPr>
        <p:spPr>
          <a:xfrm flipV="1">
            <a:off x="6568920" y="4653360"/>
            <a:ext cx="0" cy="2048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2" name="Line 158"/>
          <p:cNvSpPr/>
          <p:nvPr/>
        </p:nvSpPr>
        <p:spPr>
          <a:xfrm>
            <a:off x="6408000" y="6053760"/>
            <a:ext cx="0" cy="6933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pic>
        <p:nvPicPr>
          <p:cNvPr id="513" name="Imagen 1"/>
          <p:cNvPicPr/>
          <p:nvPr/>
        </p:nvPicPr>
        <p:blipFill>
          <a:blip r:embed="rId4"/>
          <a:stretch/>
        </p:blipFill>
        <p:spPr>
          <a:xfrm>
            <a:off x="7556760" y="5230080"/>
            <a:ext cx="5760" cy="231480"/>
          </a:xfrm>
          <a:prstGeom prst="rect">
            <a:avLst/>
          </a:prstGeom>
          <a:ln>
            <a:noFill/>
          </a:ln>
        </p:spPr>
      </p:pic>
      <p:sp>
        <p:nvSpPr>
          <p:cNvPr id="514" name="Line 159"/>
          <p:cNvSpPr/>
          <p:nvPr/>
        </p:nvSpPr>
        <p:spPr>
          <a:xfrm>
            <a:off x="6568920" y="6053760"/>
            <a:ext cx="12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5" name="Line 160"/>
          <p:cNvSpPr/>
          <p:nvPr/>
        </p:nvSpPr>
        <p:spPr>
          <a:xfrm>
            <a:off x="6568920" y="6053760"/>
            <a:ext cx="12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pic>
        <p:nvPicPr>
          <p:cNvPr id="516" name="Imagen 49"/>
          <p:cNvPicPr/>
          <p:nvPr/>
        </p:nvPicPr>
        <p:blipFill>
          <a:blip r:embed="rId5"/>
          <a:stretch/>
        </p:blipFill>
        <p:spPr>
          <a:xfrm>
            <a:off x="7550640" y="4961880"/>
            <a:ext cx="18000" cy="767880"/>
          </a:xfrm>
          <a:prstGeom prst="rect">
            <a:avLst/>
          </a:prstGeom>
          <a:ln>
            <a:noFill/>
          </a:ln>
        </p:spPr>
      </p:pic>
      <p:sp>
        <p:nvSpPr>
          <p:cNvPr id="517" name="Line 161"/>
          <p:cNvSpPr/>
          <p:nvPr/>
        </p:nvSpPr>
        <p:spPr>
          <a:xfrm>
            <a:off x="6415200" y="5987160"/>
            <a:ext cx="0" cy="1785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18" name="Line 162"/>
          <p:cNvSpPr/>
          <p:nvPr/>
        </p:nvSpPr>
        <p:spPr>
          <a:xfrm>
            <a:off x="6568920" y="5686200"/>
            <a:ext cx="12240" cy="3009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Line 1"/>
          <p:cNvSpPr/>
          <p:nvPr/>
        </p:nvSpPr>
        <p:spPr>
          <a:xfrm flipH="1">
            <a:off x="6471000" y="3183480"/>
            <a:ext cx="18360" cy="32328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20" name="Line 2"/>
          <p:cNvSpPr/>
          <p:nvPr/>
        </p:nvSpPr>
        <p:spPr>
          <a:xfrm>
            <a:off x="2155680" y="3425400"/>
            <a:ext cx="0" cy="31222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21" name="CustomShape 3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522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523" name="CustomShape 4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524" name="CustomShape 5"/>
          <p:cNvSpPr/>
          <p:nvPr/>
        </p:nvSpPr>
        <p:spPr>
          <a:xfrm>
            <a:off x="2570040" y="979920"/>
            <a:ext cx="119721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Desarrollo Local, Empleo, Solidaridad, Turismo, Movilidad y Ciudad del Mar 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525" name="Group 6"/>
          <p:cNvGrpSpPr/>
          <p:nvPr/>
        </p:nvGrpSpPr>
        <p:grpSpPr>
          <a:xfrm>
            <a:off x="5231520" y="2281680"/>
            <a:ext cx="2516040" cy="901440"/>
            <a:chOff x="5231520" y="2281680"/>
            <a:chExt cx="2516040" cy="901440"/>
          </a:xfrm>
        </p:grpSpPr>
        <p:sp>
          <p:nvSpPr>
            <p:cNvPr id="526" name="CustomShape 7"/>
            <p:cNvSpPr/>
            <p:nvPr/>
          </p:nvSpPr>
          <p:spPr>
            <a:xfrm>
              <a:off x="5231520" y="22816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Desarrollo Local, Empleo, Solidaridad, Turismo, Movilidad y Ciudad del Mar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27" name="CustomShape 8"/>
            <p:cNvSpPr/>
            <p:nvPr/>
          </p:nvSpPr>
          <p:spPr>
            <a:xfrm>
              <a:off x="5231520" y="296532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Pedro Quevedo Iturbe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528" name="CustomShape 9"/>
          <p:cNvSpPr/>
          <p:nvPr/>
        </p:nvSpPr>
        <p:spPr>
          <a:xfrm>
            <a:off x="1145160" y="368532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Movilidad y Empleo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529" name="CustomShape 10"/>
          <p:cNvSpPr/>
          <p:nvPr/>
        </p:nvSpPr>
        <p:spPr>
          <a:xfrm flipH="1" flipV="1">
            <a:off x="2155680" y="3408480"/>
            <a:ext cx="7659360" cy="27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30" name="CustomShape 11"/>
          <p:cNvSpPr/>
          <p:nvPr/>
        </p:nvSpPr>
        <p:spPr>
          <a:xfrm flipV="1">
            <a:off x="2448360" y="351900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31" name="CustomShape 12"/>
          <p:cNvSpPr/>
          <p:nvPr/>
        </p:nvSpPr>
        <p:spPr>
          <a:xfrm flipV="1">
            <a:off x="9815400" y="3439440"/>
            <a:ext cx="360" cy="24040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32" name="CustomShape 13"/>
          <p:cNvSpPr/>
          <p:nvPr/>
        </p:nvSpPr>
        <p:spPr>
          <a:xfrm>
            <a:off x="1143720" y="436536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José Eduardo Ramírez Hermoso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533" name="CustomShape 14"/>
          <p:cNvSpPr/>
          <p:nvPr/>
        </p:nvSpPr>
        <p:spPr>
          <a:xfrm>
            <a:off x="11960280" y="1446480"/>
            <a:ext cx="3157920" cy="611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núm.28122/2023, de 12 de julio, modificado por los decretos núm. 8485/2023, de 14 de julio, núm. 29374/2023, de 21 de julio, y núm. 31963/2023, de 14 de agosto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Sectorial de Turismo y Congresos de Las Palmas de Gran Canaria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DESCENTRALIZADA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Organismo autónomo: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Instituto Municipal de Empleo y Formación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NO DEPENDIENTES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Fundaciones: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Fundación Canaria Gran Canaria Convention Bureau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Consorcio: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- Autoridad Única del Transporte de Gran Canaria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DEPENDIENTES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SOCIEDAD MERCANTIL DE CAPITAL ÍNTEGRAMENTE PÚBLICO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- Mercados Centrales de Abastecimiento de Las Palmas, Sociedad Anónima Sociedad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Mercantil Estatal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SOCIEDADES MERCANTILES LOCALES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Turismo LPA, S. 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Guaguas Municipales, S. A. 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Sociedad Municipal de Aparcamientos de Las Palmas de Gran Canaria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534" name="CustomShape 15"/>
          <p:cNvSpPr/>
          <p:nvPr/>
        </p:nvSpPr>
        <p:spPr>
          <a:xfrm>
            <a:off x="2155680" y="46458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35" name="Group 16"/>
          <p:cNvGrpSpPr/>
          <p:nvPr/>
        </p:nvGrpSpPr>
        <p:grpSpPr>
          <a:xfrm>
            <a:off x="5483160" y="5843880"/>
            <a:ext cx="2012400" cy="703440"/>
            <a:chOff x="5483160" y="5843880"/>
            <a:chExt cx="2012400" cy="703440"/>
          </a:xfrm>
        </p:grpSpPr>
        <p:sp>
          <p:nvSpPr>
            <p:cNvPr id="536" name="CustomShape 17"/>
            <p:cNvSpPr/>
            <p:nvPr/>
          </p:nvSpPr>
          <p:spPr>
            <a:xfrm>
              <a:off x="5483160" y="584388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Desarrollo Local, Consumo y Turismo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37" name="CustomShape 18"/>
            <p:cNvSpPr/>
            <p:nvPr/>
          </p:nvSpPr>
          <p:spPr>
            <a:xfrm>
              <a:off x="5483160" y="62697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538" name="Group 19"/>
          <p:cNvGrpSpPr/>
          <p:nvPr/>
        </p:nvGrpSpPr>
        <p:grpSpPr>
          <a:xfrm>
            <a:off x="1143720" y="4806720"/>
            <a:ext cx="2046600" cy="827640"/>
            <a:chOff x="1143720" y="4806720"/>
            <a:chExt cx="2046600" cy="827640"/>
          </a:xfrm>
        </p:grpSpPr>
        <p:sp>
          <p:nvSpPr>
            <p:cNvPr id="539" name="CustomShape 20"/>
            <p:cNvSpPr/>
            <p:nvPr/>
          </p:nvSpPr>
          <p:spPr>
            <a:xfrm>
              <a:off x="1143720" y="4806720"/>
              <a:ext cx="204660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Movilidad Sostenible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40" name="CustomShape 21"/>
            <p:cNvSpPr/>
            <p:nvPr/>
          </p:nvSpPr>
          <p:spPr>
            <a:xfrm>
              <a:off x="1143720" y="5346720"/>
              <a:ext cx="204660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VACANTE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541" name="Group 22"/>
          <p:cNvGrpSpPr/>
          <p:nvPr/>
        </p:nvGrpSpPr>
        <p:grpSpPr>
          <a:xfrm>
            <a:off x="1141920" y="5919840"/>
            <a:ext cx="2064960" cy="666720"/>
            <a:chOff x="1141920" y="5919840"/>
            <a:chExt cx="2064960" cy="666720"/>
          </a:xfrm>
        </p:grpSpPr>
        <p:sp>
          <p:nvSpPr>
            <p:cNvPr id="542" name="CustomShape 23"/>
            <p:cNvSpPr/>
            <p:nvPr/>
          </p:nvSpPr>
          <p:spPr>
            <a:xfrm>
              <a:off x="1141920" y="5919840"/>
              <a:ext cx="206496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Tráfico y Movilidad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43" name="CustomShape 24"/>
            <p:cNvSpPr/>
            <p:nvPr/>
          </p:nvSpPr>
          <p:spPr>
            <a:xfrm>
              <a:off x="1141920" y="6309000"/>
              <a:ext cx="205056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544" name="Group 25"/>
          <p:cNvGrpSpPr/>
          <p:nvPr/>
        </p:nvGrpSpPr>
        <p:grpSpPr>
          <a:xfrm>
            <a:off x="8791200" y="5843880"/>
            <a:ext cx="2012400" cy="703440"/>
            <a:chOff x="8791200" y="5843880"/>
            <a:chExt cx="2012400" cy="703440"/>
          </a:xfrm>
        </p:grpSpPr>
        <p:sp>
          <p:nvSpPr>
            <p:cNvPr id="545" name="CustomShape 26"/>
            <p:cNvSpPr/>
            <p:nvPr/>
          </p:nvSpPr>
          <p:spPr>
            <a:xfrm>
              <a:off x="8791200" y="584388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Promoción Económica y Ciudad de Mar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46" name="CustomShape 27"/>
            <p:cNvSpPr/>
            <p:nvPr/>
          </p:nvSpPr>
          <p:spPr>
            <a:xfrm>
              <a:off x="8791200" y="62697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" name="Line 1"/>
          <p:cNvSpPr/>
          <p:nvPr/>
        </p:nvSpPr>
        <p:spPr>
          <a:xfrm>
            <a:off x="7005960" y="4319280"/>
            <a:ext cx="0" cy="7700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48" name="Group 2"/>
          <p:cNvGrpSpPr/>
          <p:nvPr/>
        </p:nvGrpSpPr>
        <p:grpSpPr>
          <a:xfrm>
            <a:off x="5698800" y="3536280"/>
            <a:ext cx="2516040" cy="901080"/>
            <a:chOff x="5698800" y="3536280"/>
            <a:chExt cx="2516040" cy="901080"/>
          </a:xfrm>
        </p:grpSpPr>
        <p:sp>
          <p:nvSpPr>
            <p:cNvPr id="549" name="CustomShape 3"/>
            <p:cNvSpPr/>
            <p:nvPr/>
          </p:nvSpPr>
          <p:spPr>
            <a:xfrm>
              <a:off x="5698800" y="35362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Urbanismo, Edificación y Sostenibilidad Ambiental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50" name="CustomShape 4"/>
            <p:cNvSpPr/>
            <p:nvPr/>
          </p:nvSpPr>
          <p:spPr>
            <a:xfrm>
              <a:off x="5698800" y="421956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Javier Erasmo Doreste Zamora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551" name="CustomShape 5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552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553" name="CustomShape 6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554" name="CustomShape 7"/>
          <p:cNvSpPr/>
          <p:nvPr/>
        </p:nvSpPr>
        <p:spPr>
          <a:xfrm>
            <a:off x="2570040" y="979920"/>
            <a:ext cx="1134252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Desarrollo Estratégico, Sostenibilidad y Energía, Parques y Jardines y Sector Primario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555" name="Group 8"/>
          <p:cNvGrpSpPr/>
          <p:nvPr/>
        </p:nvGrpSpPr>
        <p:grpSpPr>
          <a:xfrm>
            <a:off x="5698800" y="3298320"/>
            <a:ext cx="2732400" cy="1154160"/>
            <a:chOff x="5698800" y="3298320"/>
            <a:chExt cx="2732400" cy="1154160"/>
          </a:xfrm>
        </p:grpSpPr>
        <p:sp>
          <p:nvSpPr>
            <p:cNvPr id="556" name="CustomShape 9"/>
            <p:cNvSpPr/>
            <p:nvPr/>
          </p:nvSpPr>
          <p:spPr>
            <a:xfrm>
              <a:off x="5698800" y="3298320"/>
              <a:ext cx="2732400" cy="87480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Desarrollo Estratégico, Sostenibilidad y Energía, Parques y Jardines y Sector Primario</a:t>
              </a:r>
              <a:endParaRPr lang="es-ES" sz="11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57" name="CustomShape 10"/>
            <p:cNvSpPr/>
            <p:nvPr/>
          </p:nvSpPr>
          <p:spPr>
            <a:xfrm>
              <a:off x="5698800" y="4173480"/>
              <a:ext cx="2732400" cy="2790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Gemma María Martínez Soliño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558" name="CustomShape 11"/>
          <p:cNvSpPr/>
          <p:nvPr/>
        </p:nvSpPr>
        <p:spPr>
          <a:xfrm flipV="1">
            <a:off x="2448360" y="351900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59" name="CustomShape 12"/>
          <p:cNvSpPr/>
          <p:nvPr/>
        </p:nvSpPr>
        <p:spPr>
          <a:xfrm>
            <a:off x="11960280" y="2045880"/>
            <a:ext cx="3157920" cy="2602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núm.28233/2023, de 12 de julio, modificado por los decretos núm. 40519/2023, de 31 de octubre y por el número 42594/2024, de 4 de noviembre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Sectorial de Desarrollo Sostenible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DESCENTRALIZADA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Organismo autónomo: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Agencia Local Gestora de la Energía de Las Palmas de Gran Canaria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560" name="CustomShape 13"/>
          <p:cNvSpPr/>
          <p:nvPr/>
        </p:nvSpPr>
        <p:spPr>
          <a:xfrm>
            <a:off x="2155680" y="46458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61" name="Group 14"/>
          <p:cNvGrpSpPr/>
          <p:nvPr/>
        </p:nvGrpSpPr>
        <p:grpSpPr>
          <a:xfrm>
            <a:off x="7393680" y="6316920"/>
            <a:ext cx="2012400" cy="703800"/>
            <a:chOff x="7393680" y="6316920"/>
            <a:chExt cx="2012400" cy="703800"/>
          </a:xfrm>
        </p:grpSpPr>
        <p:sp>
          <p:nvSpPr>
            <p:cNvPr id="562" name="CustomShape 15"/>
            <p:cNvSpPr/>
            <p:nvPr/>
          </p:nvSpPr>
          <p:spPr>
            <a:xfrm>
              <a:off x="7393680" y="631692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Sostenibilidad Ambiental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63" name="CustomShape 16"/>
            <p:cNvSpPr/>
            <p:nvPr/>
          </p:nvSpPr>
          <p:spPr>
            <a:xfrm>
              <a:off x="7393680" y="67431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564" name="Group 17"/>
          <p:cNvGrpSpPr/>
          <p:nvPr/>
        </p:nvGrpSpPr>
        <p:grpSpPr>
          <a:xfrm>
            <a:off x="5717880" y="4627800"/>
            <a:ext cx="2576520" cy="1075680"/>
            <a:chOff x="5717880" y="4627800"/>
            <a:chExt cx="2576520" cy="1075680"/>
          </a:xfrm>
        </p:grpSpPr>
        <p:sp>
          <p:nvSpPr>
            <p:cNvPr id="565" name="CustomShape 18"/>
            <p:cNvSpPr/>
            <p:nvPr/>
          </p:nvSpPr>
          <p:spPr>
            <a:xfrm>
              <a:off x="5717880" y="4627800"/>
              <a:ext cx="2576520" cy="70128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Desarrollo Estratégico, Sostenibilidad y Energía, Parques y Jardines y Sector Primario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66" name="CustomShape 19"/>
            <p:cNvSpPr/>
            <p:nvPr/>
          </p:nvSpPr>
          <p:spPr>
            <a:xfrm>
              <a:off x="5717880" y="5329440"/>
              <a:ext cx="2576520" cy="3740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Luz Marina Moreno Ojeda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567" name="Group 20"/>
          <p:cNvGrpSpPr/>
          <p:nvPr/>
        </p:nvGrpSpPr>
        <p:grpSpPr>
          <a:xfrm>
            <a:off x="4324320" y="6316920"/>
            <a:ext cx="2012400" cy="703800"/>
            <a:chOff x="4324320" y="6316920"/>
            <a:chExt cx="2012400" cy="703800"/>
          </a:xfrm>
        </p:grpSpPr>
        <p:sp>
          <p:nvSpPr>
            <p:cNvPr id="568" name="CustomShape 21"/>
            <p:cNvSpPr/>
            <p:nvPr/>
          </p:nvSpPr>
          <p:spPr>
            <a:xfrm>
              <a:off x="4324320" y="631692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Mantenimiento de Infraestructuras Verdes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69" name="CustomShape 22"/>
            <p:cNvSpPr/>
            <p:nvPr/>
          </p:nvSpPr>
          <p:spPr>
            <a:xfrm>
              <a:off x="4324320" y="674316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570" name="Line 23"/>
          <p:cNvSpPr/>
          <p:nvPr/>
        </p:nvSpPr>
        <p:spPr>
          <a:xfrm flipH="1" flipV="1">
            <a:off x="4615200" y="6055200"/>
            <a:ext cx="4427280" cy="25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71" name="Line 24"/>
          <p:cNvSpPr/>
          <p:nvPr/>
        </p:nvSpPr>
        <p:spPr>
          <a:xfrm>
            <a:off x="7005960" y="5703840"/>
            <a:ext cx="0" cy="3499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72" name="Line 25"/>
          <p:cNvSpPr/>
          <p:nvPr/>
        </p:nvSpPr>
        <p:spPr>
          <a:xfrm>
            <a:off x="4615200" y="6053760"/>
            <a:ext cx="0" cy="218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573" name="Line 26"/>
          <p:cNvSpPr/>
          <p:nvPr/>
        </p:nvSpPr>
        <p:spPr>
          <a:xfrm>
            <a:off x="9042480" y="6053760"/>
            <a:ext cx="0" cy="263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4" name="Group 1"/>
          <p:cNvGrpSpPr/>
          <p:nvPr/>
        </p:nvGrpSpPr>
        <p:grpSpPr>
          <a:xfrm>
            <a:off x="4785840" y="2329560"/>
            <a:ext cx="2516040" cy="901440"/>
            <a:chOff x="4785840" y="2329560"/>
            <a:chExt cx="2516040" cy="901440"/>
          </a:xfrm>
        </p:grpSpPr>
        <p:sp>
          <p:nvSpPr>
            <p:cNvPr id="575" name="CustomShape 2"/>
            <p:cNvSpPr/>
            <p:nvPr/>
          </p:nvSpPr>
          <p:spPr>
            <a:xfrm>
              <a:off x="4785840" y="232956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Urbanismo, Edificación y Sostenibilidad Ambiental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76" name="CustomShape 3"/>
            <p:cNvSpPr/>
            <p:nvPr/>
          </p:nvSpPr>
          <p:spPr>
            <a:xfrm>
              <a:off x="4785840" y="301320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Javier Erasmo Doreste Zamora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577" name="CustomShape 4"/>
          <p:cNvSpPr/>
          <p:nvPr/>
        </p:nvSpPr>
        <p:spPr>
          <a:xfrm>
            <a:off x="32475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578" name="Imagen 91"/>
          <p:cNvPicPr/>
          <p:nvPr/>
        </p:nvPicPr>
        <p:blipFill>
          <a:blip r:embed="rId2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579" name="CustomShape 5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580" name="CustomShape 6"/>
          <p:cNvSpPr/>
          <p:nvPr/>
        </p:nvSpPr>
        <p:spPr>
          <a:xfrm>
            <a:off x="3546360" y="923040"/>
            <a:ext cx="75114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Coordinación Territorial, Aguas, Carnaval y Fiestas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581" name="Group 7"/>
          <p:cNvGrpSpPr/>
          <p:nvPr/>
        </p:nvGrpSpPr>
        <p:grpSpPr>
          <a:xfrm>
            <a:off x="4785840" y="2331360"/>
            <a:ext cx="2516040" cy="901440"/>
            <a:chOff x="4785840" y="2331360"/>
            <a:chExt cx="2516040" cy="901440"/>
          </a:xfrm>
        </p:grpSpPr>
        <p:sp>
          <p:nvSpPr>
            <p:cNvPr id="582" name="CustomShape 8"/>
            <p:cNvSpPr/>
            <p:nvPr/>
          </p:nvSpPr>
          <p:spPr>
            <a:xfrm>
              <a:off x="4785840" y="233136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de gobierno del Área de Coordinación Territorial, Aguas Carnaval y Fiestas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83" name="CustomShape 9"/>
            <p:cNvSpPr/>
            <p:nvPr/>
          </p:nvSpPr>
          <p:spPr>
            <a:xfrm>
              <a:off x="4785840" y="301500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María Inmaculada Medina Montenegro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584" name="Group 10"/>
          <p:cNvGrpSpPr/>
          <p:nvPr/>
        </p:nvGrpSpPr>
        <p:grpSpPr>
          <a:xfrm>
            <a:off x="5078880" y="5051520"/>
            <a:ext cx="1929600" cy="703440"/>
            <a:chOff x="5078880" y="5051520"/>
            <a:chExt cx="1929600" cy="703440"/>
          </a:xfrm>
        </p:grpSpPr>
        <p:sp>
          <p:nvSpPr>
            <p:cNvPr id="585" name="CustomShape 11"/>
            <p:cNvSpPr/>
            <p:nvPr/>
          </p:nvSpPr>
          <p:spPr>
            <a:xfrm>
              <a:off x="5078880" y="5051520"/>
              <a:ext cx="19296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Coordinación Territorial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586" name="CustomShape 12"/>
            <p:cNvSpPr/>
            <p:nvPr/>
          </p:nvSpPr>
          <p:spPr>
            <a:xfrm>
              <a:off x="5078880" y="5467320"/>
              <a:ext cx="192960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587" name="CustomShape 13"/>
          <p:cNvSpPr/>
          <p:nvPr/>
        </p:nvSpPr>
        <p:spPr>
          <a:xfrm>
            <a:off x="11699640" y="1649160"/>
            <a:ext cx="3157920" cy="3439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 28228/2023, de 12 de julio, modificado por el decreto núm. 31936/2023, de 11 de agosto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 ADMINISTRACIÓN DESCENTRALIZADA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Juntas Municipales de Distrito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Vegueta, Cono Sur y Tafira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Centro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Isleta-Puerto-Guanarteme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Ciudad Alta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Junta de Distrito Tamaraceite-San Lorenzo-Tenoya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DEPENDIENTES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SOCIEDADES MERCANTILES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- Empresa Mixta de Aguas de Las Palmas de Gran Canaria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</p:txBody>
      </p:sp>
      <p:sp>
        <p:nvSpPr>
          <p:cNvPr id="588" name="CustomShape 14"/>
          <p:cNvSpPr/>
          <p:nvPr/>
        </p:nvSpPr>
        <p:spPr>
          <a:xfrm flipH="1">
            <a:off x="6041160" y="3233160"/>
            <a:ext cx="360" cy="1818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589" name="Group 15"/>
          <p:cNvGrpSpPr/>
          <p:nvPr/>
        </p:nvGrpSpPr>
        <p:grpSpPr>
          <a:xfrm>
            <a:off x="9629640" y="3793320"/>
            <a:ext cx="1439640" cy="968400"/>
            <a:chOff x="9629640" y="3793320"/>
            <a:chExt cx="1439640" cy="968400"/>
          </a:xfrm>
        </p:grpSpPr>
        <p:sp>
          <p:nvSpPr>
            <p:cNvPr id="590" name="CustomShape 16"/>
            <p:cNvSpPr/>
            <p:nvPr/>
          </p:nvSpPr>
          <p:spPr>
            <a:xfrm>
              <a:off x="9629640" y="379332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Vegueta, Cono Sur y Tafira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591" name="CustomShape 17"/>
            <p:cNvSpPr/>
            <p:nvPr/>
          </p:nvSpPr>
          <p:spPr>
            <a:xfrm>
              <a:off x="9629640" y="447408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Saturnina Santana Dumpierrez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592" name="Group 18"/>
          <p:cNvGrpSpPr/>
          <p:nvPr/>
        </p:nvGrpSpPr>
        <p:grpSpPr>
          <a:xfrm>
            <a:off x="9629640" y="5051880"/>
            <a:ext cx="1439640" cy="968400"/>
            <a:chOff x="9629640" y="5051880"/>
            <a:chExt cx="1439640" cy="968400"/>
          </a:xfrm>
        </p:grpSpPr>
        <p:sp>
          <p:nvSpPr>
            <p:cNvPr id="593" name="CustomShape 19"/>
            <p:cNvSpPr/>
            <p:nvPr/>
          </p:nvSpPr>
          <p:spPr>
            <a:xfrm>
              <a:off x="9629640" y="505188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Centro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594" name="CustomShape 20"/>
            <p:cNvSpPr/>
            <p:nvPr/>
          </p:nvSpPr>
          <p:spPr>
            <a:xfrm>
              <a:off x="9629640" y="573264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José Eduardo Ramírez Hermoso  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595" name="Group 21"/>
          <p:cNvGrpSpPr/>
          <p:nvPr/>
        </p:nvGrpSpPr>
        <p:grpSpPr>
          <a:xfrm>
            <a:off x="9629640" y="6268320"/>
            <a:ext cx="1439640" cy="968400"/>
            <a:chOff x="9629640" y="6268320"/>
            <a:chExt cx="1439640" cy="968400"/>
          </a:xfrm>
        </p:grpSpPr>
        <p:sp>
          <p:nvSpPr>
            <p:cNvPr id="596" name="CustomShape 22"/>
            <p:cNvSpPr/>
            <p:nvPr/>
          </p:nvSpPr>
          <p:spPr>
            <a:xfrm>
              <a:off x="9629640" y="626832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Isleta – Puerto - Guanarteme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597" name="CustomShape 23"/>
            <p:cNvSpPr/>
            <p:nvPr/>
          </p:nvSpPr>
          <p:spPr>
            <a:xfrm>
              <a:off x="9629640" y="694908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Héctor Javier Alemán Arencibia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598" name="Group 24"/>
          <p:cNvGrpSpPr/>
          <p:nvPr/>
        </p:nvGrpSpPr>
        <p:grpSpPr>
          <a:xfrm>
            <a:off x="9629640" y="7487280"/>
            <a:ext cx="1439640" cy="968400"/>
            <a:chOff x="9629640" y="7487280"/>
            <a:chExt cx="1439640" cy="968400"/>
          </a:xfrm>
        </p:grpSpPr>
        <p:sp>
          <p:nvSpPr>
            <p:cNvPr id="599" name="CustomShape 25"/>
            <p:cNvSpPr/>
            <p:nvPr/>
          </p:nvSpPr>
          <p:spPr>
            <a:xfrm>
              <a:off x="9629640" y="748728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Ciudad Alta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600" name="CustomShape 26"/>
            <p:cNvSpPr/>
            <p:nvPr/>
          </p:nvSpPr>
          <p:spPr>
            <a:xfrm>
              <a:off x="9629640" y="816804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Betsaida González Rodríguez</a:t>
              </a:r>
              <a:endParaRPr lang="es-ES" sz="1000" b="0" strike="noStrike" spc="-1">
                <a:latin typeface="Arial"/>
              </a:endParaRPr>
            </a:p>
          </p:txBody>
        </p:sp>
      </p:grpSp>
      <p:grpSp>
        <p:nvGrpSpPr>
          <p:cNvPr id="601" name="Group 27"/>
          <p:cNvGrpSpPr/>
          <p:nvPr/>
        </p:nvGrpSpPr>
        <p:grpSpPr>
          <a:xfrm>
            <a:off x="9629640" y="8747640"/>
            <a:ext cx="1439640" cy="968400"/>
            <a:chOff x="9629640" y="8747640"/>
            <a:chExt cx="1439640" cy="968400"/>
          </a:xfrm>
        </p:grpSpPr>
        <p:sp>
          <p:nvSpPr>
            <p:cNvPr id="602" name="CustomShape 28"/>
            <p:cNvSpPr/>
            <p:nvPr/>
          </p:nvSpPr>
          <p:spPr>
            <a:xfrm>
              <a:off x="9629640" y="8747640"/>
              <a:ext cx="1439640" cy="680400"/>
            </a:xfrm>
            <a:prstGeom prst="rect">
              <a:avLst/>
            </a:prstGeom>
            <a:solidFill>
              <a:srgbClr val="C5E0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Concejalía Presidencia del Distrito Tamaraceite - San Lorenzo - Tenoya</a:t>
              </a:r>
              <a:endParaRPr lang="es-ES" sz="10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000" b="0" strike="noStrike" spc="-1">
                <a:latin typeface="Arial"/>
              </a:endParaRPr>
            </a:p>
          </p:txBody>
        </p:sp>
        <p:sp>
          <p:nvSpPr>
            <p:cNvPr id="603" name="CustomShape 29"/>
            <p:cNvSpPr/>
            <p:nvPr/>
          </p:nvSpPr>
          <p:spPr>
            <a:xfrm>
              <a:off x="9629640" y="9428400"/>
              <a:ext cx="143964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000" b="0" strike="noStrike" spc="-1">
                  <a:solidFill>
                    <a:srgbClr val="000000"/>
                  </a:solidFill>
                  <a:latin typeface="Calibri"/>
                </a:rPr>
                <a:t>Esther Lidia Martín Martín</a:t>
              </a:r>
              <a:endParaRPr lang="es-ES" sz="1000" b="0" strike="noStrike" spc="-1">
                <a:latin typeface="Arial"/>
              </a:endParaRPr>
            </a:p>
          </p:txBody>
        </p:sp>
      </p:grpSp>
      <p:sp>
        <p:nvSpPr>
          <p:cNvPr id="604" name="CustomShape 30"/>
          <p:cNvSpPr/>
          <p:nvPr/>
        </p:nvSpPr>
        <p:spPr>
          <a:xfrm>
            <a:off x="9548640" y="3504240"/>
            <a:ext cx="360" cy="52434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custDash>
              <a:ds d="800000" sp="100000"/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5" name="CustomShape 31"/>
          <p:cNvSpPr/>
          <p:nvPr/>
        </p:nvSpPr>
        <p:spPr>
          <a:xfrm flipH="1">
            <a:off x="9548640" y="379332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6" name="CustomShape 32"/>
          <p:cNvSpPr/>
          <p:nvPr/>
        </p:nvSpPr>
        <p:spPr>
          <a:xfrm flipH="1">
            <a:off x="9548640" y="505188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7" name="CustomShape 33"/>
          <p:cNvSpPr/>
          <p:nvPr/>
        </p:nvSpPr>
        <p:spPr>
          <a:xfrm flipH="1">
            <a:off x="9548640" y="626832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8" name="CustomShape 34"/>
          <p:cNvSpPr/>
          <p:nvPr/>
        </p:nvSpPr>
        <p:spPr>
          <a:xfrm flipH="1">
            <a:off x="9548640" y="748728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09" name="CustomShape 35"/>
          <p:cNvSpPr/>
          <p:nvPr/>
        </p:nvSpPr>
        <p:spPr>
          <a:xfrm flipH="1">
            <a:off x="9548640" y="8747640"/>
            <a:ext cx="806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0" name="CustomShape 36"/>
          <p:cNvSpPr/>
          <p:nvPr/>
        </p:nvSpPr>
        <p:spPr>
          <a:xfrm flipH="1">
            <a:off x="6044040" y="3491640"/>
            <a:ext cx="35100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custDash>
              <a:ds d="800000" sp="100000"/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11" name="Group 37"/>
          <p:cNvGrpSpPr/>
          <p:nvPr/>
        </p:nvGrpSpPr>
        <p:grpSpPr>
          <a:xfrm>
            <a:off x="2155680" y="3888720"/>
            <a:ext cx="1770480" cy="861120"/>
            <a:chOff x="2155680" y="3888720"/>
            <a:chExt cx="1770480" cy="861120"/>
          </a:xfrm>
        </p:grpSpPr>
        <p:sp>
          <p:nvSpPr>
            <p:cNvPr id="612" name="CustomShape 38"/>
            <p:cNvSpPr/>
            <p:nvPr/>
          </p:nvSpPr>
          <p:spPr>
            <a:xfrm>
              <a:off x="2155680" y="3888720"/>
              <a:ext cx="1770480" cy="49176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Aguas</a:t>
              </a:r>
              <a:endParaRPr lang="es-ES" sz="11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13" name="CustomShape 39"/>
            <p:cNvSpPr/>
            <p:nvPr/>
          </p:nvSpPr>
          <p:spPr>
            <a:xfrm>
              <a:off x="2155680" y="4395600"/>
              <a:ext cx="1770480" cy="3542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Isabel María Guadalupe Armas 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614" name="CustomShape 40"/>
          <p:cNvSpPr/>
          <p:nvPr/>
        </p:nvSpPr>
        <p:spPr>
          <a:xfrm>
            <a:off x="2971440" y="3491640"/>
            <a:ext cx="360" cy="4125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5" name="Line 41"/>
          <p:cNvSpPr/>
          <p:nvPr/>
        </p:nvSpPr>
        <p:spPr>
          <a:xfrm flipH="1">
            <a:off x="2971080" y="3491280"/>
            <a:ext cx="307260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6" name="CustomShape 42"/>
          <p:cNvSpPr/>
          <p:nvPr/>
        </p:nvSpPr>
        <p:spPr>
          <a:xfrm flipH="1">
            <a:off x="1264320" y="9308160"/>
            <a:ext cx="68220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custDash>
              <a:ds d="800000" sp="100000"/>
              <a:ds d="100000" sp="100000"/>
            </a:custDash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Line 1"/>
          <p:cNvSpPr/>
          <p:nvPr/>
        </p:nvSpPr>
        <p:spPr>
          <a:xfrm>
            <a:off x="2764440" y="6066360"/>
            <a:ext cx="0" cy="3074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18" name="TextShape 2"/>
          <p:cNvSpPr txBox="1"/>
          <p:nvPr/>
        </p:nvSpPr>
        <p:spPr>
          <a:xfrm>
            <a:off x="3432960" y="592200"/>
            <a:ext cx="10201320" cy="73296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s-ES" sz="2339" b="0" strike="noStrike" spc="-1">
                <a:solidFill>
                  <a:srgbClr val="000000"/>
                </a:solidFill>
                <a:latin typeface="Calibri"/>
              </a:rPr>
              <a:t>ESTRUCTURA ORGANICA DEL AYUNTAMIENTO DE LAS PALMAS DE GRAN CANARIA</a:t>
            </a:r>
            <a:r>
              <a:rPr lang="es-ES" sz="2339" b="0" strike="noStrike" spc="-1">
                <a:solidFill>
                  <a:srgbClr val="00B0F0"/>
                </a:solidFill>
                <a:latin typeface="Calibri"/>
              </a:rPr>
              <a:t> </a:t>
            </a:r>
            <a:endParaRPr lang="es-ES" sz="2339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9" name="TextShape 3"/>
          <p:cNvSpPr txBox="1"/>
          <p:nvPr/>
        </p:nvSpPr>
        <p:spPr>
          <a:xfrm>
            <a:off x="4021560" y="1528560"/>
            <a:ext cx="7896960" cy="510840"/>
          </a:xfrm>
          <a:prstGeom prst="rect">
            <a:avLst/>
          </a:prstGeom>
          <a:noFill/>
          <a:ln>
            <a:noFill/>
          </a:ln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spcBef>
                <a:spcPts val="1559"/>
              </a:spcBef>
              <a:tabLst>
                <a:tab pos="0" algn="l"/>
              </a:tabLst>
            </a:pPr>
            <a:r>
              <a:rPr lang="es-ES" sz="2339" b="0" strike="noStrike" spc="-1">
                <a:solidFill>
                  <a:srgbClr val="000000"/>
                </a:solidFill>
                <a:latin typeface="Calibri"/>
              </a:rPr>
              <a:t>Área de Gobierno de Seguridad, Convivencia y Cultura</a:t>
            </a:r>
            <a:endParaRPr lang="es-ES" sz="2339" b="0" strike="noStrike" spc="-1">
              <a:latin typeface="Arial"/>
            </a:endParaRPr>
          </a:p>
        </p:txBody>
      </p:sp>
      <p:pic>
        <p:nvPicPr>
          <p:cNvPr id="620" name="Imagen 91"/>
          <p:cNvPicPr/>
          <p:nvPr/>
        </p:nvPicPr>
        <p:blipFill>
          <a:blip r:embed="rId2"/>
          <a:stretch/>
        </p:blipFill>
        <p:spPr>
          <a:xfrm>
            <a:off x="1140120" y="732240"/>
            <a:ext cx="688680" cy="927000"/>
          </a:xfrm>
          <a:prstGeom prst="rect">
            <a:avLst/>
          </a:prstGeom>
          <a:ln>
            <a:noFill/>
          </a:ln>
        </p:spPr>
      </p:pic>
      <p:pic>
        <p:nvPicPr>
          <p:cNvPr id="621" name="Imagen 5"/>
          <p:cNvPicPr/>
          <p:nvPr/>
        </p:nvPicPr>
        <p:blipFill>
          <a:blip r:embed="rId3"/>
          <a:stretch/>
        </p:blipFill>
        <p:spPr>
          <a:xfrm>
            <a:off x="808920" y="1570320"/>
            <a:ext cx="1202400" cy="570600"/>
          </a:xfrm>
          <a:prstGeom prst="rect">
            <a:avLst/>
          </a:prstGeom>
          <a:ln>
            <a:noFill/>
          </a:ln>
        </p:spPr>
      </p:pic>
      <p:sp>
        <p:nvSpPr>
          <p:cNvPr id="622" name="CustomShape 4"/>
          <p:cNvSpPr/>
          <p:nvPr/>
        </p:nvSpPr>
        <p:spPr>
          <a:xfrm>
            <a:off x="6069240" y="3878640"/>
            <a:ext cx="3049200" cy="482760"/>
          </a:xfrm>
          <a:prstGeom prst="rect">
            <a:avLst/>
          </a:prstGeom>
          <a:solidFill>
            <a:srgbClr val="B4C7E7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Concejalía Área de Gobierno de Seguridad, Convivencia y Cultura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23" name="Line 5"/>
          <p:cNvSpPr/>
          <p:nvPr/>
        </p:nvSpPr>
        <p:spPr>
          <a:xfrm>
            <a:off x="7563600" y="4681800"/>
            <a:ext cx="12240" cy="3967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4" name="CustomShape 6"/>
          <p:cNvSpPr/>
          <p:nvPr/>
        </p:nvSpPr>
        <p:spPr>
          <a:xfrm>
            <a:off x="6069240" y="4375800"/>
            <a:ext cx="3049200" cy="2862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Josué Iñiguez Ollero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25" name="Line 7"/>
          <p:cNvSpPr/>
          <p:nvPr/>
        </p:nvSpPr>
        <p:spPr>
          <a:xfrm flipH="1" flipV="1">
            <a:off x="2764440" y="5078520"/>
            <a:ext cx="7859880" cy="18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6" name="Line 8"/>
          <p:cNvSpPr/>
          <p:nvPr/>
        </p:nvSpPr>
        <p:spPr>
          <a:xfrm>
            <a:off x="2764440" y="5078520"/>
            <a:ext cx="0" cy="4042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7" name="Line 9"/>
          <p:cNvSpPr/>
          <p:nvPr/>
        </p:nvSpPr>
        <p:spPr>
          <a:xfrm>
            <a:off x="10624320" y="5096520"/>
            <a:ext cx="0" cy="18036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28" name="CustomShape 10"/>
          <p:cNvSpPr/>
          <p:nvPr/>
        </p:nvSpPr>
        <p:spPr>
          <a:xfrm>
            <a:off x="1384200" y="5463000"/>
            <a:ext cx="3319560" cy="286200"/>
          </a:xfrm>
          <a:prstGeom prst="rect">
            <a:avLst/>
          </a:prstGeom>
          <a:solidFill>
            <a:srgbClr val="F8CBAD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Dirección General de Seguridad y Emergencias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29" name="CustomShape 11"/>
          <p:cNvSpPr/>
          <p:nvPr/>
        </p:nvSpPr>
        <p:spPr>
          <a:xfrm>
            <a:off x="1384200" y="5760720"/>
            <a:ext cx="3319560" cy="2862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Rosa María Rodríguez Arteaga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0" name="Line 12"/>
          <p:cNvSpPr/>
          <p:nvPr/>
        </p:nvSpPr>
        <p:spPr>
          <a:xfrm>
            <a:off x="1422000" y="6373800"/>
            <a:ext cx="4647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1" name="Line 13"/>
          <p:cNvSpPr/>
          <p:nvPr/>
        </p:nvSpPr>
        <p:spPr>
          <a:xfrm>
            <a:off x="1422000" y="6373800"/>
            <a:ext cx="0" cy="389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2" name="CustomShape 14"/>
          <p:cNvSpPr/>
          <p:nvPr/>
        </p:nvSpPr>
        <p:spPr>
          <a:xfrm>
            <a:off x="711360" y="6749280"/>
            <a:ext cx="1518480" cy="28620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Policía Local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3" name="CustomShape 15"/>
          <p:cNvSpPr/>
          <p:nvPr/>
        </p:nvSpPr>
        <p:spPr>
          <a:xfrm>
            <a:off x="711360" y="7056000"/>
            <a:ext cx="1518480" cy="48276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Carmen Delia Martín Mederos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4" name="Line 16"/>
          <p:cNvSpPr/>
          <p:nvPr/>
        </p:nvSpPr>
        <p:spPr>
          <a:xfrm>
            <a:off x="3432600" y="6373800"/>
            <a:ext cx="0" cy="389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5" name="CustomShape 17"/>
          <p:cNvSpPr/>
          <p:nvPr/>
        </p:nvSpPr>
        <p:spPr>
          <a:xfrm>
            <a:off x="2472840" y="6739920"/>
            <a:ext cx="2230560" cy="48276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Servicio de Extinción de Incendios y Salvamento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6" name="CustomShape 18"/>
          <p:cNvSpPr/>
          <p:nvPr/>
        </p:nvSpPr>
        <p:spPr>
          <a:xfrm>
            <a:off x="2466000" y="7242120"/>
            <a:ext cx="2230560" cy="2898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7" name="CustomShape 19"/>
          <p:cNvSpPr/>
          <p:nvPr/>
        </p:nvSpPr>
        <p:spPr>
          <a:xfrm>
            <a:off x="4898520" y="6762960"/>
            <a:ext cx="2247480" cy="48276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Servicio de Seguridad y Emergencias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38" name="Line 20"/>
          <p:cNvSpPr/>
          <p:nvPr/>
        </p:nvSpPr>
        <p:spPr>
          <a:xfrm>
            <a:off x="6069240" y="6381000"/>
            <a:ext cx="0" cy="3585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39" name="CustomShape 21"/>
          <p:cNvSpPr/>
          <p:nvPr/>
        </p:nvSpPr>
        <p:spPr>
          <a:xfrm>
            <a:off x="4908240" y="7242120"/>
            <a:ext cx="2230560" cy="2898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0" name="CustomShape 22"/>
          <p:cNvSpPr/>
          <p:nvPr/>
        </p:nvSpPr>
        <p:spPr>
          <a:xfrm>
            <a:off x="9330480" y="6900480"/>
            <a:ext cx="2588040" cy="286200"/>
          </a:xfrm>
          <a:prstGeom prst="rect">
            <a:avLst/>
          </a:prstGeom>
          <a:solidFill>
            <a:srgbClr val="FCE0F1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Servicio de Cultura</a:t>
            </a:r>
            <a:endParaRPr lang="es-ES" sz="1289" b="0" strike="noStrike" spc="-1">
              <a:latin typeface="Arial"/>
            </a:endParaRPr>
          </a:p>
        </p:txBody>
      </p:sp>
      <p:sp>
        <p:nvSpPr>
          <p:cNvPr id="641" name="CustomShape 23"/>
          <p:cNvSpPr/>
          <p:nvPr/>
        </p:nvSpPr>
        <p:spPr>
          <a:xfrm>
            <a:off x="9330480" y="7215840"/>
            <a:ext cx="2588040" cy="289800"/>
          </a:xfrm>
          <a:prstGeom prst="rect">
            <a:avLst/>
          </a:prstGeom>
          <a:solidFill>
            <a:srgbClr val="DED6B4"/>
          </a:solidFill>
          <a:ln>
            <a:solidFill>
              <a:srgbClr val="4472C4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2" name="CustomShape 24"/>
          <p:cNvSpPr/>
          <p:nvPr/>
        </p:nvSpPr>
        <p:spPr>
          <a:xfrm>
            <a:off x="11075040" y="2141640"/>
            <a:ext cx="3692160" cy="443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106920" tIns="53280" rIns="106920" bIns="53280">
            <a:spAutoFit/>
          </a:bodyPr>
          <a:lstStyle/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Decreto de la alcaldesa núm. 28229/2023, de 12 de julio, modificado por el decreto núm. 42595/2024, de 4 de noviembre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289" b="0" strike="noStrike" spc="-1">
              <a:latin typeface="Arial"/>
            </a:endParaRPr>
          </a:p>
          <a:p>
            <a:pPr marL="200520" indent="-20016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Consejo Sectorial de Cultura.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ENTES INSTRUMENTALES DEPENDIENTES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SOCIEDADES MERCANTILES LOCALES</a:t>
            </a:r>
            <a:endParaRPr lang="es-ES" sz="1289" b="0" strike="noStrike" spc="-1">
              <a:latin typeface="Arial"/>
            </a:endParaRPr>
          </a:p>
          <a:p>
            <a:pPr marL="200520" indent="-20016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Promoción de la Ciudad de Las Palmas de Gran Canaria, S.A.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1" strike="noStrike" spc="-1">
                <a:solidFill>
                  <a:srgbClr val="000000"/>
                </a:solidFill>
                <a:latin typeface="Calibri"/>
              </a:rPr>
              <a:t>FUNDACIONES O CONSORCIOS</a:t>
            </a:r>
            <a:endParaRPr lang="es-ES" sz="1289" b="0" strike="noStrike" spc="-1">
              <a:latin typeface="Arial"/>
            </a:endParaRPr>
          </a:p>
          <a:p>
            <a:pPr marL="200520" indent="-20016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Consorcio Museo Néstor.</a:t>
            </a:r>
            <a:endParaRPr lang="es-ES" sz="1289" b="0" strike="noStrike" spc="-1">
              <a:latin typeface="Arial"/>
            </a:endParaRPr>
          </a:p>
          <a:p>
            <a:pPr marL="200520" indent="-20016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Fundación Canaria Auditorio y Teatro de Las Palmas de Gran Canaria.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OTROS ÓRGANOS COLEGIADOS</a:t>
            </a:r>
            <a:endParaRPr lang="es-ES" sz="1289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" sz="1289" b="0" strike="noStrike" spc="-1">
                <a:solidFill>
                  <a:srgbClr val="000000"/>
                </a:solidFill>
                <a:latin typeface="Calibri"/>
              </a:rPr>
              <a:t>- Junta Local de Seguridad</a:t>
            </a:r>
            <a:endParaRPr lang="es-ES" sz="1289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Line 1"/>
          <p:cNvSpPr/>
          <p:nvPr/>
        </p:nvSpPr>
        <p:spPr>
          <a:xfrm>
            <a:off x="10064160" y="6119280"/>
            <a:ext cx="0" cy="1080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4" name="Line 2"/>
          <p:cNvSpPr/>
          <p:nvPr/>
        </p:nvSpPr>
        <p:spPr>
          <a:xfrm>
            <a:off x="6424560" y="6139440"/>
            <a:ext cx="21960" cy="11908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5" name="Line 3"/>
          <p:cNvSpPr/>
          <p:nvPr/>
        </p:nvSpPr>
        <p:spPr>
          <a:xfrm flipH="1">
            <a:off x="3643560" y="4367520"/>
            <a:ext cx="19440" cy="3436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6" name="Line 4"/>
          <p:cNvSpPr/>
          <p:nvPr/>
        </p:nvSpPr>
        <p:spPr>
          <a:xfrm>
            <a:off x="1324800" y="4361760"/>
            <a:ext cx="5760" cy="432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47" name="CustomShape 5"/>
          <p:cNvSpPr/>
          <p:nvPr/>
        </p:nvSpPr>
        <p:spPr>
          <a:xfrm>
            <a:off x="3146760" y="349560"/>
            <a:ext cx="862380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648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649" name="CustomShape 6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650" name="CustomShape 7"/>
          <p:cNvSpPr/>
          <p:nvPr/>
        </p:nvSpPr>
        <p:spPr>
          <a:xfrm>
            <a:off x="2570040" y="979920"/>
            <a:ext cx="119721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Planificación, Desarrollo Urbano y Vivienda, Limpieza, Vías y Obras y Alumbrado</a:t>
            </a:r>
            <a:endParaRPr lang="es-ES" sz="2000" b="0" strike="noStrike" spc="-1">
              <a:latin typeface="Arial"/>
            </a:endParaRPr>
          </a:p>
        </p:txBody>
      </p:sp>
      <p:grpSp>
        <p:nvGrpSpPr>
          <p:cNvPr id="651" name="Group 8"/>
          <p:cNvGrpSpPr/>
          <p:nvPr/>
        </p:nvGrpSpPr>
        <p:grpSpPr>
          <a:xfrm>
            <a:off x="4919760" y="3021480"/>
            <a:ext cx="2516040" cy="901440"/>
            <a:chOff x="4919760" y="3021480"/>
            <a:chExt cx="2516040" cy="901440"/>
          </a:xfrm>
        </p:grpSpPr>
        <p:sp>
          <p:nvSpPr>
            <p:cNvPr id="652" name="CustomShape 9"/>
            <p:cNvSpPr/>
            <p:nvPr/>
          </p:nvSpPr>
          <p:spPr>
            <a:xfrm>
              <a:off x="4919760" y="3021480"/>
              <a:ext cx="251604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Planificación, Desarrollo Urbano y Vivienda, Limpieza, Vías y Obras y Alumbrado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53" name="CustomShape 10"/>
            <p:cNvSpPr/>
            <p:nvPr/>
          </p:nvSpPr>
          <p:spPr>
            <a:xfrm>
              <a:off x="4919760" y="3705120"/>
              <a:ext cx="251604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Mauricio Aurelio Roque González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654" name="CustomShape 11"/>
          <p:cNvSpPr/>
          <p:nvPr/>
        </p:nvSpPr>
        <p:spPr>
          <a:xfrm>
            <a:off x="546120" y="458100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Limpieza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55" name="CustomShape 12"/>
          <p:cNvSpPr/>
          <p:nvPr/>
        </p:nvSpPr>
        <p:spPr>
          <a:xfrm flipH="1" flipV="1">
            <a:off x="1321920" y="4345200"/>
            <a:ext cx="6784920" cy="35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6" name="CustomShape 13"/>
          <p:cNvSpPr/>
          <p:nvPr/>
        </p:nvSpPr>
        <p:spPr>
          <a:xfrm flipV="1">
            <a:off x="1617480" y="445536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7" name="CustomShape 14"/>
          <p:cNvSpPr/>
          <p:nvPr/>
        </p:nvSpPr>
        <p:spPr>
          <a:xfrm flipV="1">
            <a:off x="6126120" y="3923280"/>
            <a:ext cx="360" cy="452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8" name="CustomShape 15"/>
          <p:cNvSpPr/>
          <p:nvPr/>
        </p:nvSpPr>
        <p:spPr>
          <a:xfrm flipH="1" flipV="1">
            <a:off x="8110440" y="4372920"/>
            <a:ext cx="4320" cy="880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59" name="CustomShape 16"/>
          <p:cNvSpPr/>
          <p:nvPr/>
        </p:nvSpPr>
        <p:spPr>
          <a:xfrm>
            <a:off x="544680" y="526104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Héctor Javier Alemán Arencibia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60" name="CustomShape 17"/>
          <p:cNvSpPr/>
          <p:nvPr/>
        </p:nvSpPr>
        <p:spPr>
          <a:xfrm>
            <a:off x="11960280" y="2051640"/>
            <a:ext cx="3157920" cy="4276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núm.28230/2023, de 12 de julio, modificado por el decreto núm. 31678/2023, de 10 de agosto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Comisión de Evaluación Ambiental de Planes y Proyectos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Comisión Liquidadora del Patronato Provincial de la Vivienda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Municipal de Patrimonio Histórico Cultural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de gestión desconcentrada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 Especial de Administración de la Agencia del Paisaje Urbano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 Especial de Administración del Servicio Municipal de Limpieza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ENTES INSTRUMENTALES DEPENDIENTES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SOCIEDADES MERCANTILES LOCALES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- Sociedad Municipal de Gestión Urbanística de Las Palmas de Gran Canaria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61" name="CustomShape 18"/>
          <p:cNvSpPr/>
          <p:nvPr/>
        </p:nvSpPr>
        <p:spPr>
          <a:xfrm>
            <a:off x="1162800" y="484020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62" name="Group 19"/>
          <p:cNvGrpSpPr/>
          <p:nvPr/>
        </p:nvGrpSpPr>
        <p:grpSpPr>
          <a:xfrm>
            <a:off x="2951640" y="7335360"/>
            <a:ext cx="2012400" cy="703440"/>
            <a:chOff x="2951640" y="7335360"/>
            <a:chExt cx="2012400" cy="703440"/>
          </a:xfrm>
        </p:grpSpPr>
        <p:sp>
          <p:nvSpPr>
            <p:cNvPr id="663" name="CustomShape 20"/>
            <p:cNvSpPr/>
            <p:nvPr/>
          </p:nvSpPr>
          <p:spPr>
            <a:xfrm>
              <a:off x="2951640" y="733536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Vías y Obras y Alumbrado Público 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64" name="CustomShape 21"/>
            <p:cNvSpPr/>
            <p:nvPr/>
          </p:nvSpPr>
          <p:spPr>
            <a:xfrm>
              <a:off x="2951640" y="776124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665" name="CustomShape 22"/>
          <p:cNvSpPr/>
          <p:nvPr/>
        </p:nvSpPr>
        <p:spPr>
          <a:xfrm>
            <a:off x="2686680" y="457956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Vías y Obras y Alumbrado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66" name="CustomShape 23"/>
          <p:cNvSpPr/>
          <p:nvPr/>
        </p:nvSpPr>
        <p:spPr>
          <a:xfrm flipV="1">
            <a:off x="5980320" y="451152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67" name="CustomShape 24"/>
          <p:cNvSpPr/>
          <p:nvPr/>
        </p:nvSpPr>
        <p:spPr>
          <a:xfrm>
            <a:off x="2685240" y="525960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Carlos Alberto Díaz Mendoza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668" name="CustomShape 25"/>
          <p:cNvSpPr/>
          <p:nvPr/>
        </p:nvSpPr>
        <p:spPr>
          <a:xfrm>
            <a:off x="3696840" y="554004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69" name="Group 26"/>
          <p:cNvGrpSpPr/>
          <p:nvPr/>
        </p:nvGrpSpPr>
        <p:grpSpPr>
          <a:xfrm>
            <a:off x="7140240" y="5186880"/>
            <a:ext cx="2346480" cy="843840"/>
            <a:chOff x="7140240" y="5186880"/>
            <a:chExt cx="2346480" cy="843840"/>
          </a:xfrm>
        </p:grpSpPr>
        <p:sp>
          <p:nvSpPr>
            <p:cNvPr id="670" name="CustomShape 27"/>
            <p:cNvSpPr/>
            <p:nvPr/>
          </p:nvSpPr>
          <p:spPr>
            <a:xfrm>
              <a:off x="7140240" y="5186880"/>
              <a:ext cx="2346480" cy="539640"/>
            </a:xfrm>
            <a:prstGeom prst="rect">
              <a:avLst/>
            </a:prstGeom>
            <a:solidFill>
              <a:srgbClr val="E8B2D2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Coordinación general de Planificación, Desarrollo Urbano y Vivienda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71" name="CustomShape 28"/>
            <p:cNvSpPr/>
            <p:nvPr/>
          </p:nvSpPr>
          <p:spPr>
            <a:xfrm>
              <a:off x="7140240" y="5743080"/>
              <a:ext cx="23464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endParaRPr lang="es-ES" sz="1800" b="0" strike="noStrike" spc="-1">
                <a:latin typeface="Arial"/>
              </a:endParaRPr>
            </a:p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Carmen Nieves Martín Pérez</a:t>
              </a:r>
              <a:endParaRPr lang="es-ES" sz="11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672" name="Group 29"/>
          <p:cNvGrpSpPr/>
          <p:nvPr/>
        </p:nvGrpSpPr>
        <p:grpSpPr>
          <a:xfrm>
            <a:off x="5697360" y="6233760"/>
            <a:ext cx="1687680" cy="827640"/>
            <a:chOff x="5697360" y="6233760"/>
            <a:chExt cx="1687680" cy="827640"/>
          </a:xfrm>
        </p:grpSpPr>
        <p:sp>
          <p:nvSpPr>
            <p:cNvPr id="673" name="CustomShape 30"/>
            <p:cNvSpPr/>
            <p:nvPr/>
          </p:nvSpPr>
          <p:spPr>
            <a:xfrm>
              <a:off x="5697360" y="623376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Urbanismo y Vivienda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74" name="CustomShape 31"/>
            <p:cNvSpPr/>
            <p:nvPr/>
          </p:nvSpPr>
          <p:spPr>
            <a:xfrm>
              <a:off x="5697360" y="677376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 dirty="0">
                  <a:solidFill>
                    <a:srgbClr val="000000"/>
                  </a:solidFill>
                  <a:latin typeface="Calibri"/>
                </a:rPr>
                <a:t>Héctor Fermín Romero Pérez</a:t>
              </a:r>
              <a:endParaRPr lang="es-ES" sz="1100" b="0" strike="noStrike" spc="-1" dirty="0">
                <a:latin typeface="Arial"/>
              </a:endParaRPr>
            </a:p>
          </p:txBody>
        </p:sp>
      </p:grpSp>
      <p:grpSp>
        <p:nvGrpSpPr>
          <p:cNvPr id="675" name="Group 32"/>
          <p:cNvGrpSpPr/>
          <p:nvPr/>
        </p:nvGrpSpPr>
        <p:grpSpPr>
          <a:xfrm>
            <a:off x="9220320" y="6213600"/>
            <a:ext cx="1687680" cy="827640"/>
            <a:chOff x="9220320" y="6213600"/>
            <a:chExt cx="1687680" cy="827640"/>
          </a:xfrm>
        </p:grpSpPr>
        <p:sp>
          <p:nvSpPr>
            <p:cNvPr id="676" name="CustomShape 33"/>
            <p:cNvSpPr/>
            <p:nvPr/>
          </p:nvSpPr>
          <p:spPr>
            <a:xfrm>
              <a:off x="9220320" y="621360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Edificación y Actividades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77" name="CustomShape 34"/>
            <p:cNvSpPr/>
            <p:nvPr/>
          </p:nvSpPr>
          <p:spPr>
            <a:xfrm>
              <a:off x="9220320" y="675360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María Gracia Pedrero Balas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678" name="Line 35"/>
          <p:cNvSpPr/>
          <p:nvPr/>
        </p:nvSpPr>
        <p:spPr>
          <a:xfrm>
            <a:off x="8313480" y="6030720"/>
            <a:ext cx="0" cy="1170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79" name="Line 36"/>
          <p:cNvSpPr/>
          <p:nvPr/>
        </p:nvSpPr>
        <p:spPr>
          <a:xfrm flipV="1">
            <a:off x="6446520" y="6127560"/>
            <a:ext cx="3607560" cy="2016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0" name="Line 37"/>
          <p:cNvSpPr/>
          <p:nvPr/>
        </p:nvSpPr>
        <p:spPr>
          <a:xfrm>
            <a:off x="10064160" y="7041240"/>
            <a:ext cx="0" cy="5292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1" name="Line 38"/>
          <p:cNvSpPr/>
          <p:nvPr/>
        </p:nvSpPr>
        <p:spPr>
          <a:xfrm>
            <a:off x="9149760" y="7199280"/>
            <a:ext cx="249336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2" name="Line 39"/>
          <p:cNvSpPr/>
          <p:nvPr/>
        </p:nvSpPr>
        <p:spPr>
          <a:xfrm>
            <a:off x="9149760" y="7199280"/>
            <a:ext cx="0" cy="1310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83" name="Line 40"/>
          <p:cNvSpPr/>
          <p:nvPr/>
        </p:nvSpPr>
        <p:spPr>
          <a:xfrm>
            <a:off x="11643120" y="7199280"/>
            <a:ext cx="0" cy="1310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684" name="Group 41"/>
          <p:cNvGrpSpPr/>
          <p:nvPr/>
        </p:nvGrpSpPr>
        <p:grpSpPr>
          <a:xfrm>
            <a:off x="5517360" y="7314480"/>
            <a:ext cx="2012400" cy="875880"/>
            <a:chOff x="5517360" y="7314480"/>
            <a:chExt cx="2012400" cy="875880"/>
          </a:xfrm>
        </p:grpSpPr>
        <p:sp>
          <p:nvSpPr>
            <p:cNvPr id="685" name="CustomShape 42"/>
            <p:cNvSpPr/>
            <p:nvPr/>
          </p:nvSpPr>
          <p:spPr>
            <a:xfrm>
              <a:off x="5517360" y="731448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Urbanismo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86" name="CustomShape 43"/>
            <p:cNvSpPr/>
            <p:nvPr/>
          </p:nvSpPr>
          <p:spPr>
            <a:xfrm>
              <a:off x="5517360" y="7740360"/>
              <a:ext cx="2012400" cy="4500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687" name="Group 44"/>
          <p:cNvGrpSpPr/>
          <p:nvPr/>
        </p:nvGrpSpPr>
        <p:grpSpPr>
          <a:xfrm>
            <a:off x="7884000" y="7358760"/>
            <a:ext cx="2012400" cy="703440"/>
            <a:chOff x="7884000" y="7358760"/>
            <a:chExt cx="2012400" cy="703440"/>
          </a:xfrm>
        </p:grpSpPr>
        <p:sp>
          <p:nvSpPr>
            <p:cNvPr id="688" name="CustomShape 45"/>
            <p:cNvSpPr/>
            <p:nvPr/>
          </p:nvSpPr>
          <p:spPr>
            <a:xfrm>
              <a:off x="7884000" y="735876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Edificación y Actividades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89" name="CustomShape 46"/>
            <p:cNvSpPr/>
            <p:nvPr/>
          </p:nvSpPr>
          <p:spPr>
            <a:xfrm>
              <a:off x="7884000" y="778464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690" name="Group 47"/>
          <p:cNvGrpSpPr/>
          <p:nvPr/>
        </p:nvGrpSpPr>
        <p:grpSpPr>
          <a:xfrm>
            <a:off x="10365120" y="7345440"/>
            <a:ext cx="2012400" cy="703440"/>
            <a:chOff x="10365120" y="7345440"/>
            <a:chExt cx="2012400" cy="703440"/>
          </a:xfrm>
        </p:grpSpPr>
        <p:sp>
          <p:nvSpPr>
            <p:cNvPr id="691" name="CustomShape 48"/>
            <p:cNvSpPr/>
            <p:nvPr/>
          </p:nvSpPr>
          <p:spPr>
            <a:xfrm>
              <a:off x="10365120" y="734544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Protección del Paisaje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692" name="CustomShape 49"/>
            <p:cNvSpPr/>
            <p:nvPr/>
          </p:nvSpPr>
          <p:spPr>
            <a:xfrm>
              <a:off x="10365120" y="777132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CustomShape 1"/>
          <p:cNvSpPr/>
          <p:nvPr/>
        </p:nvSpPr>
        <p:spPr>
          <a:xfrm flipV="1">
            <a:off x="2229480" y="4882680"/>
            <a:ext cx="360" cy="6764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694" name="CustomShape 2"/>
          <p:cNvSpPr/>
          <p:nvPr/>
        </p:nvSpPr>
        <p:spPr>
          <a:xfrm>
            <a:off x="3175560" y="349560"/>
            <a:ext cx="86817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ESTRUCTURA ORGÁNICA DEL AYUNTAMIENTO DE LAS PALMAS DE GRAN CANARIA </a:t>
            </a:r>
            <a:endParaRPr lang="es-ES" sz="2000" b="0" strike="noStrike" spc="-1">
              <a:latin typeface="Arial"/>
            </a:endParaRPr>
          </a:p>
        </p:txBody>
      </p:sp>
      <p:pic>
        <p:nvPicPr>
          <p:cNvPr id="695" name="Imagen 91"/>
          <p:cNvPicPr/>
          <p:nvPr/>
        </p:nvPicPr>
        <p:blipFill>
          <a:blip r:embed="rId3"/>
          <a:stretch/>
        </p:blipFill>
        <p:spPr>
          <a:xfrm>
            <a:off x="969120" y="349560"/>
            <a:ext cx="761760" cy="990360"/>
          </a:xfrm>
          <a:prstGeom prst="rect">
            <a:avLst/>
          </a:prstGeom>
          <a:ln>
            <a:noFill/>
          </a:ln>
        </p:spPr>
      </p:pic>
      <p:sp>
        <p:nvSpPr>
          <p:cNvPr id="696" name="CustomShape 3"/>
          <p:cNvSpPr/>
          <p:nvPr/>
        </p:nvSpPr>
        <p:spPr>
          <a:xfrm>
            <a:off x="544680" y="1379880"/>
            <a:ext cx="1610640" cy="640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Ctr="1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Corporación</a:t>
            </a:r>
            <a:endParaRPr lang="es-ES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1800" b="0" strike="noStrike" spc="-1">
                <a:solidFill>
                  <a:srgbClr val="000000"/>
                </a:solidFill>
                <a:latin typeface="Calibri"/>
              </a:rPr>
              <a:t>2023/2027</a:t>
            </a:r>
            <a:endParaRPr lang="es-ES" sz="1800" b="0" strike="noStrike" spc="-1">
              <a:latin typeface="Arial"/>
            </a:endParaRPr>
          </a:p>
        </p:txBody>
      </p:sp>
      <p:sp>
        <p:nvSpPr>
          <p:cNvPr id="697" name="CustomShape 4"/>
          <p:cNvSpPr/>
          <p:nvPr/>
        </p:nvSpPr>
        <p:spPr>
          <a:xfrm>
            <a:off x="2155680" y="979920"/>
            <a:ext cx="10006560" cy="39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Área de gobierno de Bienestar Social, Igualdad, Cuidados y Salud</a:t>
            </a:r>
            <a:endParaRPr lang="es-ES" sz="2000" b="0" strike="noStrike" spc="-1">
              <a:latin typeface="Arial"/>
            </a:endParaRPr>
          </a:p>
        </p:txBody>
      </p:sp>
      <p:sp>
        <p:nvSpPr>
          <p:cNvPr id="698" name="CustomShape 5"/>
          <p:cNvSpPr/>
          <p:nvPr/>
        </p:nvSpPr>
        <p:spPr>
          <a:xfrm>
            <a:off x="11815560" y="2423160"/>
            <a:ext cx="3157920" cy="293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ÓRGANOS, ORGANISMOS Y EMPRESAS PÚBLICAS ADSCRITAS 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Decreto de la alcaldesa núm. 28231/2023, de 12 de julio, modificado por el decreto núm. 42597/2024, de 4 de noviembre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1" strike="noStrike" spc="-1">
                <a:solidFill>
                  <a:srgbClr val="000000"/>
                </a:solidFill>
                <a:latin typeface="Calibri"/>
              </a:rPr>
              <a:t>CENTRALIZADA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Órganos consultivos: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de Mujeres por la Igualdad de Las Palmas de Gran Canaria.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Sectorial del Mayor de Las Palmas de Gran Canaria.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Sectorial de la Discapacidad.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de Participación Ciudadana de Distrito.</a:t>
            </a:r>
            <a:endParaRPr lang="es-ES" sz="1100" b="0" strike="noStrike" spc="-1">
              <a:latin typeface="Arial"/>
            </a:endParaRPr>
          </a:p>
          <a:p>
            <a:pPr marL="171360" indent="-17100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Consejo Social de la Ciudad.</a:t>
            </a: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es-ES" sz="1100" b="0" strike="noStrike" spc="-1">
              <a:latin typeface="Arial"/>
            </a:endParaRPr>
          </a:p>
        </p:txBody>
      </p:sp>
      <p:grpSp>
        <p:nvGrpSpPr>
          <p:cNvPr id="699" name="Group 6"/>
          <p:cNvGrpSpPr/>
          <p:nvPr/>
        </p:nvGrpSpPr>
        <p:grpSpPr>
          <a:xfrm>
            <a:off x="5698800" y="2355120"/>
            <a:ext cx="2755800" cy="901440"/>
            <a:chOff x="5698800" y="2355120"/>
            <a:chExt cx="2755800" cy="901440"/>
          </a:xfrm>
        </p:grpSpPr>
        <p:sp>
          <p:nvSpPr>
            <p:cNvPr id="700" name="CustomShape 7"/>
            <p:cNvSpPr/>
            <p:nvPr/>
          </p:nvSpPr>
          <p:spPr>
            <a:xfrm>
              <a:off x="5698800" y="2355120"/>
              <a:ext cx="2755800" cy="683280"/>
            </a:xfrm>
            <a:prstGeom prst="rect">
              <a:avLst/>
            </a:prstGeom>
            <a:solidFill>
              <a:srgbClr val="BDD7EE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Concejalía Área de gobierno de Bienestar Social, Igualdad, Cuidados y Salud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01" name="CustomShape 8"/>
            <p:cNvSpPr/>
            <p:nvPr/>
          </p:nvSpPr>
          <p:spPr>
            <a:xfrm>
              <a:off x="5698800" y="3038760"/>
              <a:ext cx="2755800" cy="21780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 algn="ctr"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María del Carmen Vargas Palmés</a:t>
              </a:r>
              <a:endParaRPr lang="es-ES" sz="1100" b="0" strike="noStrike" spc="-1">
                <a:latin typeface="Arial"/>
              </a:endParaRPr>
            </a:p>
          </p:txBody>
        </p:sp>
      </p:grpSp>
      <p:sp>
        <p:nvSpPr>
          <p:cNvPr id="702" name="Line 9"/>
          <p:cNvSpPr/>
          <p:nvPr/>
        </p:nvSpPr>
        <p:spPr>
          <a:xfrm flipH="1">
            <a:off x="9802440" y="3464640"/>
            <a:ext cx="4680" cy="299124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3" name="Line 10"/>
          <p:cNvSpPr/>
          <p:nvPr/>
        </p:nvSpPr>
        <p:spPr>
          <a:xfrm>
            <a:off x="3647160" y="3461400"/>
            <a:ext cx="5760" cy="108468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4" name="CustomShape 11"/>
          <p:cNvSpPr/>
          <p:nvPr/>
        </p:nvSpPr>
        <p:spPr>
          <a:xfrm>
            <a:off x="2679840" y="3739680"/>
            <a:ext cx="2022120" cy="676440"/>
          </a:xfrm>
          <a:prstGeom prst="rect">
            <a:avLst/>
          </a:prstGeom>
          <a:solidFill>
            <a:srgbClr val="C5E0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Concejalía delegada del Área de Igualdad, Diversidad y Participación Ciudadana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05" name="CustomShape 12"/>
          <p:cNvSpPr/>
          <p:nvPr/>
        </p:nvSpPr>
        <p:spPr>
          <a:xfrm flipH="1">
            <a:off x="3647520" y="3439440"/>
            <a:ext cx="6167520" cy="216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6" name="CustomShape 13"/>
          <p:cNvSpPr/>
          <p:nvPr/>
        </p:nvSpPr>
        <p:spPr>
          <a:xfrm flipV="1">
            <a:off x="3983040" y="3573360"/>
            <a:ext cx="360" cy="2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7" name="CustomShape 14"/>
          <p:cNvSpPr/>
          <p:nvPr/>
        </p:nvSpPr>
        <p:spPr>
          <a:xfrm flipV="1">
            <a:off x="6982200" y="3254040"/>
            <a:ext cx="360" cy="181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8" name="CustomShape 15"/>
          <p:cNvSpPr/>
          <p:nvPr/>
        </p:nvSpPr>
        <p:spPr>
          <a:xfrm flipV="1">
            <a:off x="4509360" y="4878360"/>
            <a:ext cx="360" cy="10609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09" name="CustomShape 16"/>
          <p:cNvSpPr/>
          <p:nvPr/>
        </p:nvSpPr>
        <p:spPr>
          <a:xfrm>
            <a:off x="2679840" y="4406040"/>
            <a:ext cx="2023560" cy="280080"/>
          </a:xfrm>
          <a:prstGeom prst="rect">
            <a:avLst/>
          </a:prstGeom>
          <a:solidFill>
            <a:srgbClr val="DED6B4"/>
          </a:solidFill>
          <a:ln w="12600">
            <a:solidFill>
              <a:srgbClr val="2F528F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es-ES" sz="1100" b="0" strike="noStrike" spc="-1">
                <a:solidFill>
                  <a:srgbClr val="000000"/>
                </a:solidFill>
                <a:latin typeface="Calibri"/>
              </a:rPr>
              <a:t>Betsaida González Rodríguez</a:t>
            </a:r>
            <a:endParaRPr lang="es-ES" sz="1100" b="0" strike="noStrike" spc="-1">
              <a:latin typeface="Arial"/>
            </a:endParaRPr>
          </a:p>
        </p:txBody>
      </p:sp>
      <p:sp>
        <p:nvSpPr>
          <p:cNvPr id="710" name="CustomShape 17"/>
          <p:cNvSpPr/>
          <p:nvPr/>
        </p:nvSpPr>
        <p:spPr>
          <a:xfrm>
            <a:off x="3691800" y="4686480"/>
            <a:ext cx="36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11" name="Group 18"/>
          <p:cNvGrpSpPr/>
          <p:nvPr/>
        </p:nvGrpSpPr>
        <p:grpSpPr>
          <a:xfrm>
            <a:off x="8549640" y="5914440"/>
            <a:ext cx="2012400" cy="703440"/>
            <a:chOff x="8549640" y="5914440"/>
            <a:chExt cx="2012400" cy="703440"/>
          </a:xfrm>
        </p:grpSpPr>
        <p:sp>
          <p:nvSpPr>
            <p:cNvPr id="712" name="CustomShape 19"/>
            <p:cNvSpPr/>
            <p:nvPr/>
          </p:nvSpPr>
          <p:spPr>
            <a:xfrm>
              <a:off x="8549640" y="591444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Intervención Social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13" name="CustomShape 20"/>
            <p:cNvSpPr/>
            <p:nvPr/>
          </p:nvSpPr>
          <p:spPr>
            <a:xfrm>
              <a:off x="8549640" y="634032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714" name="Group 21"/>
          <p:cNvGrpSpPr/>
          <p:nvPr/>
        </p:nvGrpSpPr>
        <p:grpSpPr>
          <a:xfrm>
            <a:off x="3408840" y="5942520"/>
            <a:ext cx="2012400" cy="703440"/>
            <a:chOff x="3408840" y="5942520"/>
            <a:chExt cx="2012400" cy="703440"/>
          </a:xfrm>
        </p:grpSpPr>
        <p:sp>
          <p:nvSpPr>
            <p:cNvPr id="715" name="CustomShape 22"/>
            <p:cNvSpPr/>
            <p:nvPr/>
          </p:nvSpPr>
          <p:spPr>
            <a:xfrm>
              <a:off x="3408840" y="594252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Participación Ciudadana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16" name="CustomShape 23"/>
            <p:cNvSpPr/>
            <p:nvPr/>
          </p:nvSpPr>
          <p:spPr>
            <a:xfrm>
              <a:off x="3408840" y="636840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grpSp>
        <p:nvGrpSpPr>
          <p:cNvPr id="717" name="Group 24"/>
          <p:cNvGrpSpPr/>
          <p:nvPr/>
        </p:nvGrpSpPr>
        <p:grpSpPr>
          <a:xfrm>
            <a:off x="6070320" y="5930640"/>
            <a:ext cx="2012400" cy="703440"/>
            <a:chOff x="6070320" y="5930640"/>
            <a:chExt cx="2012400" cy="703440"/>
          </a:xfrm>
        </p:grpSpPr>
        <p:sp>
          <p:nvSpPr>
            <p:cNvPr id="718" name="CustomShape 25"/>
            <p:cNvSpPr/>
            <p:nvPr/>
          </p:nvSpPr>
          <p:spPr>
            <a:xfrm>
              <a:off x="6070320" y="5930640"/>
              <a:ext cx="2012400" cy="415440"/>
            </a:xfrm>
            <a:prstGeom prst="rect">
              <a:avLst/>
            </a:prstGeom>
            <a:solidFill>
              <a:srgbClr val="FFCCCC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Servicio de Salud Pública y Bienestar Animal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19" name="CustomShape 26"/>
            <p:cNvSpPr/>
            <p:nvPr/>
          </p:nvSpPr>
          <p:spPr>
            <a:xfrm>
              <a:off x="6070320" y="6356520"/>
              <a:ext cx="2012400" cy="27756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/>
            <a:lstStyle/>
            <a:p>
              <a:endParaRPr lang="es-ES"/>
            </a:p>
          </p:txBody>
        </p:sp>
      </p:grpSp>
      <p:sp>
        <p:nvSpPr>
          <p:cNvPr id="720" name="Line 27"/>
          <p:cNvSpPr/>
          <p:nvPr/>
        </p:nvSpPr>
        <p:spPr>
          <a:xfrm>
            <a:off x="6981840" y="3448080"/>
            <a:ext cx="19800" cy="24732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grpSp>
        <p:nvGrpSpPr>
          <p:cNvPr id="721" name="Group 28"/>
          <p:cNvGrpSpPr/>
          <p:nvPr/>
        </p:nvGrpSpPr>
        <p:grpSpPr>
          <a:xfrm>
            <a:off x="8874360" y="4808160"/>
            <a:ext cx="1687680" cy="827640"/>
            <a:chOff x="8874360" y="4808160"/>
            <a:chExt cx="1687680" cy="827640"/>
          </a:xfrm>
        </p:grpSpPr>
        <p:sp>
          <p:nvSpPr>
            <p:cNvPr id="722" name="CustomShape 29"/>
            <p:cNvSpPr/>
            <p:nvPr/>
          </p:nvSpPr>
          <p:spPr>
            <a:xfrm>
              <a:off x="8874360" y="480816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Servicios Sociales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23" name="CustomShape 30"/>
            <p:cNvSpPr/>
            <p:nvPr/>
          </p:nvSpPr>
          <p:spPr>
            <a:xfrm>
              <a:off x="8874360" y="534816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Carlos Gómez Curbelo</a:t>
              </a:r>
              <a:endParaRPr lang="es-ES" sz="1100" b="0" strike="noStrike" spc="-1">
                <a:latin typeface="Arial"/>
              </a:endParaRPr>
            </a:p>
          </p:txBody>
        </p:sp>
      </p:grpSp>
      <p:grpSp>
        <p:nvGrpSpPr>
          <p:cNvPr id="724" name="Group 31"/>
          <p:cNvGrpSpPr/>
          <p:nvPr/>
        </p:nvGrpSpPr>
        <p:grpSpPr>
          <a:xfrm>
            <a:off x="1385280" y="5076000"/>
            <a:ext cx="1687680" cy="827640"/>
            <a:chOff x="1385280" y="5076000"/>
            <a:chExt cx="1687680" cy="827640"/>
          </a:xfrm>
        </p:grpSpPr>
        <p:sp>
          <p:nvSpPr>
            <p:cNvPr id="725" name="CustomShape 32"/>
            <p:cNvSpPr/>
            <p:nvPr/>
          </p:nvSpPr>
          <p:spPr>
            <a:xfrm>
              <a:off x="1385280" y="5076000"/>
              <a:ext cx="1687680" cy="539640"/>
            </a:xfrm>
            <a:prstGeom prst="rect">
              <a:avLst/>
            </a:prstGeom>
            <a:solidFill>
              <a:srgbClr val="F8CBAD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>
                  <a:solidFill>
                    <a:srgbClr val="000000"/>
                  </a:solidFill>
                  <a:latin typeface="Calibri"/>
                </a:rPr>
                <a:t>Dirección general de Igualdad y Diversidad</a:t>
              </a:r>
              <a:endParaRPr lang="es-ES" sz="1100" b="0" strike="noStrike" spc="-1">
                <a:latin typeface="Arial"/>
              </a:endParaRPr>
            </a:p>
          </p:txBody>
        </p:sp>
        <p:sp>
          <p:nvSpPr>
            <p:cNvPr id="726" name="CustomShape 33"/>
            <p:cNvSpPr/>
            <p:nvPr/>
          </p:nvSpPr>
          <p:spPr>
            <a:xfrm>
              <a:off x="1385280" y="5616000"/>
              <a:ext cx="1687680" cy="287640"/>
            </a:xfrm>
            <a:prstGeom prst="rect">
              <a:avLst/>
            </a:prstGeom>
            <a:solidFill>
              <a:srgbClr val="DED6B4"/>
            </a:solidFill>
            <a:ln w="12600">
              <a:solidFill>
                <a:srgbClr val="2F528F"/>
              </a:solidFill>
              <a:miter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r>
                <a:rPr lang="es-ES" sz="1100" b="0" strike="noStrike" spc="-1" dirty="0">
                  <a:solidFill>
                    <a:srgbClr val="000000"/>
                  </a:solidFill>
                  <a:latin typeface="Calibri"/>
                </a:rPr>
                <a:t> Vacante</a:t>
              </a:r>
              <a:endParaRPr lang="es-ES" sz="1100" b="0" strike="noStrike" spc="-1" dirty="0">
                <a:latin typeface="Arial"/>
              </a:endParaRPr>
            </a:p>
          </p:txBody>
        </p:sp>
      </p:grpSp>
      <p:sp>
        <p:nvSpPr>
          <p:cNvPr id="727" name="Line 34"/>
          <p:cNvSpPr/>
          <p:nvPr/>
        </p:nvSpPr>
        <p:spPr>
          <a:xfrm flipH="1">
            <a:off x="3690720" y="4686480"/>
            <a:ext cx="720" cy="19440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  <p:sp>
        <p:nvSpPr>
          <p:cNvPr id="728" name="Line 35"/>
          <p:cNvSpPr/>
          <p:nvPr/>
        </p:nvSpPr>
        <p:spPr>
          <a:xfrm flipH="1">
            <a:off x="2229120" y="4880880"/>
            <a:ext cx="2280240" cy="0"/>
          </a:xfrm>
          <a:prstGeom prst="line">
            <a:avLst/>
          </a:prstGeom>
          <a:ln w="6480">
            <a:solidFill>
              <a:srgbClr val="4472C4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2308</Words>
  <Application>Microsoft Office PowerPoint</Application>
  <PresentationFormat>Personalizado</PresentationFormat>
  <Paragraphs>407</Paragraphs>
  <Slides>10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10</vt:i4>
      </vt:variant>
    </vt:vector>
  </HeadingPairs>
  <TitlesOfParts>
    <vt:vector size="21" baseType="lpstr">
      <vt:lpstr>Arial</vt:lpstr>
      <vt:lpstr>Calibri</vt:lpstr>
      <vt:lpstr>Calibri Light</vt:lpstr>
      <vt:lpstr>DejaVu Sans</vt:lpstr>
      <vt:lpstr>StarSymbol</vt:lpstr>
      <vt:lpstr>Symbol</vt:lpstr>
      <vt:lpstr>Times New Roman</vt:lpstr>
      <vt:lpstr>Wingdings</vt:lpstr>
      <vt:lpstr>Office Theme</vt:lpstr>
      <vt:lpstr>Office Theme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abermude Alicia Bermudez</dc:creator>
  <dc:description/>
  <cp:lastModifiedBy>aramirezs Ariadna Ramírez Suárez</cp:lastModifiedBy>
  <cp:revision>27</cp:revision>
  <cp:lastPrinted>2024-10-30T12:51:33Z</cp:lastPrinted>
  <dcterms:created xsi:type="dcterms:W3CDTF">2024-10-02T08:49:21Z</dcterms:created>
  <dcterms:modified xsi:type="dcterms:W3CDTF">2025-06-16T08:24:25Z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ICV">
    <vt:lpwstr>66F4F9C4A3624A568B4C7C388D1AD82B_13</vt:lpwstr>
  </property>
  <property fmtid="{D5CDD505-2E9C-101B-9397-08002B2CF9AE}" pid="6" name="KSOProductBuildVer">
    <vt:lpwstr>3082-12.2.0.18283</vt:lpwstr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6</vt:i4>
  </property>
  <property fmtid="{D5CDD505-2E9C-101B-9397-08002B2CF9AE}" pid="10" name="PresentationFormat">
    <vt:lpwstr>Personalizado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10</vt:i4>
  </property>
</Properties>
</file>